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anva Sans" panose="020B0503030501040103" pitchFamily="34" charset="0"/>
      <p:regular r:id="rId38"/>
    </p:embeddedFont>
    <p:embeddedFont>
      <p:font typeface="Canva Sans Bold" panose="020B0803030501040103" pitchFamily="34" charset="0"/>
      <p:regular r:id="rId39"/>
      <p:bold r:id="rId40"/>
    </p:embeddedFont>
    <p:embeddedFont>
      <p:font typeface="Nourd" pitchFamily="2" charset="77"/>
      <p:regular r:id="rId41"/>
    </p:embeddedFont>
    <p:embeddedFont>
      <p:font typeface="Nourd Bold" pitchFamily="2" charset="77"/>
      <p:regular r:id="rId42"/>
      <p:bold r:id="rId43"/>
    </p:embeddedFont>
    <p:embeddedFont>
      <p:font typeface="Nourd Bold Bold" pitchFamily="2" charset="77"/>
      <p:regular r:id="rId44"/>
      <p:bold r:id="rId45"/>
    </p:embeddedFont>
    <p:embeddedFont>
      <p:font typeface="Nourd Light" pitchFamily="2" charset="77"/>
      <p:regular r:id="rId46"/>
    </p:embeddedFont>
    <p:embeddedFont>
      <p:font typeface="Nourd Light Bold" pitchFamily="2" charset="77"/>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558"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8514819" y="28970"/>
            <a:ext cx="9773181" cy="10287000"/>
            <a:chOff x="0" y="0"/>
            <a:chExt cx="5845810" cy="6153150"/>
          </a:xfrm>
        </p:grpSpPr>
        <p:sp>
          <p:nvSpPr>
            <p:cNvPr id="4" name="Freeform 4"/>
            <p:cNvSpPr/>
            <p:nvPr/>
          </p:nvSpPr>
          <p:spPr>
            <a:xfrm>
              <a:off x="0" y="0"/>
              <a:ext cx="5845810" cy="6153150"/>
            </a:xfrm>
            <a:custGeom>
              <a:avLst/>
              <a:gdLst/>
              <a:ahLst/>
              <a:cxnLst/>
              <a:rect l="l" t="t" r="r" b="b"/>
              <a:pathLst>
                <a:path w="5845810" h="6153150">
                  <a:moveTo>
                    <a:pt x="4033520" y="0"/>
                  </a:moveTo>
                  <a:lnTo>
                    <a:pt x="1811020" y="0"/>
                  </a:lnTo>
                  <a:cubicBezTo>
                    <a:pt x="811530" y="0"/>
                    <a:pt x="0" y="811530"/>
                    <a:pt x="0" y="1812290"/>
                  </a:cubicBezTo>
                  <a:lnTo>
                    <a:pt x="0" y="1812290"/>
                  </a:lnTo>
                  <a:cubicBezTo>
                    <a:pt x="0" y="2733040"/>
                    <a:pt x="687070" y="3493770"/>
                    <a:pt x="1577340" y="3609340"/>
                  </a:cubicBezTo>
                  <a:lnTo>
                    <a:pt x="0" y="6153150"/>
                  </a:lnTo>
                  <a:lnTo>
                    <a:pt x="4333240" y="6153150"/>
                  </a:lnTo>
                  <a:cubicBezTo>
                    <a:pt x="5168900" y="6153150"/>
                    <a:pt x="5845810" y="5476240"/>
                    <a:pt x="5845810" y="4640580"/>
                  </a:cubicBezTo>
                  <a:lnTo>
                    <a:pt x="5845810" y="1812290"/>
                  </a:lnTo>
                  <a:lnTo>
                    <a:pt x="5845810" y="1812290"/>
                  </a:lnTo>
                  <a:cubicBezTo>
                    <a:pt x="5845810" y="811530"/>
                    <a:pt x="5034280" y="0"/>
                    <a:pt x="4033520" y="0"/>
                  </a:cubicBezTo>
                  <a:close/>
                </a:path>
              </a:pathLst>
            </a:custGeom>
            <a:blipFill>
              <a:blip r:embed="rId3"/>
              <a:stretch>
                <a:fillRect l="-2628" r="-2628"/>
              </a:stretch>
            </a:blipFill>
          </p:spPr>
        </p:sp>
      </p:grpSp>
      <p:sp>
        <p:nvSpPr>
          <p:cNvPr id="5" name="AutoShape 5"/>
          <p:cNvSpPr/>
          <p:nvPr/>
        </p:nvSpPr>
        <p:spPr>
          <a:xfrm>
            <a:off x="1028700" y="5231301"/>
            <a:ext cx="6779164" cy="0"/>
          </a:xfrm>
          <a:prstGeom prst="line">
            <a:avLst/>
          </a:prstGeom>
          <a:ln w="114300" cap="flat">
            <a:solidFill>
              <a:srgbClr val="B20030"/>
            </a:solidFill>
            <a:prstDash val="solid"/>
            <a:headEnd type="none" w="sm" len="sm"/>
            <a:tailEnd type="none" w="sm" len="sm"/>
          </a:ln>
        </p:spPr>
      </p:sp>
      <p:sp>
        <p:nvSpPr>
          <p:cNvPr id="6" name="AutoShape 6"/>
          <p:cNvSpPr/>
          <p:nvPr/>
        </p:nvSpPr>
        <p:spPr>
          <a:xfrm>
            <a:off x="7966121" y="5231301"/>
            <a:ext cx="1351090" cy="0"/>
          </a:xfrm>
          <a:prstGeom prst="line">
            <a:avLst/>
          </a:prstGeom>
          <a:ln w="114300" cap="flat">
            <a:solidFill>
              <a:srgbClr val="B20030"/>
            </a:solidFill>
            <a:prstDash val="solid"/>
            <a:headEnd type="none" w="sm" len="sm"/>
            <a:tailEnd type="none" w="sm" len="sm"/>
          </a:ln>
        </p:spPr>
      </p:sp>
      <p:pic>
        <p:nvPicPr>
          <p:cNvPr id="7" name="Picture 7"/>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108272" y="7907663"/>
            <a:ext cx="1123896" cy="1123896"/>
          </a:xfrm>
          <a:prstGeom prst="rect">
            <a:avLst/>
          </a:prstGeom>
        </p:spPr>
      </p:pic>
      <p:pic>
        <p:nvPicPr>
          <p:cNvPr id="8" name="Picture 8"/>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8481" y="8540531"/>
            <a:ext cx="717769" cy="717769"/>
          </a:xfrm>
          <a:prstGeom prst="rect">
            <a:avLst/>
          </a:prstGeom>
        </p:spPr>
      </p:pic>
      <p:pic>
        <p:nvPicPr>
          <p:cNvPr id="9" name="Picture 9"/>
          <p:cNvPicPr>
            <a:picLocks noChangeAspect="1"/>
          </p:cNvPicPr>
          <p:nvPr/>
        </p:nvPicPr>
        <p:blipFill>
          <a:blip r:embed="rId6"/>
          <a:srcRect/>
          <a:stretch>
            <a:fillRect/>
          </a:stretch>
        </p:blipFill>
        <p:spPr>
          <a:xfrm>
            <a:off x="798128" y="922589"/>
            <a:ext cx="1261899" cy="1256291"/>
          </a:xfrm>
          <a:prstGeom prst="rect">
            <a:avLst/>
          </a:prstGeom>
        </p:spPr>
      </p:pic>
      <p:sp>
        <p:nvSpPr>
          <p:cNvPr id="10" name="TextBox 10"/>
          <p:cNvSpPr txBox="1"/>
          <p:nvPr/>
        </p:nvSpPr>
        <p:spPr>
          <a:xfrm>
            <a:off x="1028700" y="2491310"/>
            <a:ext cx="12256176" cy="1471718"/>
          </a:xfrm>
          <a:prstGeom prst="rect">
            <a:avLst/>
          </a:prstGeom>
        </p:spPr>
        <p:txBody>
          <a:bodyPr lIns="0" tIns="0" rIns="0" bIns="0" rtlCol="0" anchor="t">
            <a:spAutoFit/>
          </a:bodyPr>
          <a:lstStyle/>
          <a:p>
            <a:pPr>
              <a:lnSpc>
                <a:spcPts val="12016"/>
              </a:lnSpc>
            </a:pPr>
            <a:r>
              <a:rPr lang="en-US" sz="8583" spc="-514">
                <a:solidFill>
                  <a:srgbClr val="B20030"/>
                </a:solidFill>
                <a:latin typeface="Nourd Bold Bold"/>
              </a:rPr>
              <a:t>Analytics &amp; Solutions</a:t>
            </a:r>
          </a:p>
        </p:txBody>
      </p:sp>
      <p:sp>
        <p:nvSpPr>
          <p:cNvPr id="11" name="TextBox 11"/>
          <p:cNvSpPr txBox="1"/>
          <p:nvPr/>
        </p:nvSpPr>
        <p:spPr>
          <a:xfrm>
            <a:off x="1028700" y="3642813"/>
            <a:ext cx="12256176" cy="1471718"/>
          </a:xfrm>
          <a:prstGeom prst="rect">
            <a:avLst/>
          </a:prstGeom>
        </p:spPr>
        <p:txBody>
          <a:bodyPr lIns="0" tIns="0" rIns="0" bIns="0" rtlCol="0" anchor="t">
            <a:spAutoFit/>
          </a:bodyPr>
          <a:lstStyle/>
          <a:p>
            <a:pPr>
              <a:lnSpc>
                <a:spcPts val="12016"/>
              </a:lnSpc>
            </a:pPr>
            <a:r>
              <a:rPr lang="en-US" sz="8583" spc="-514">
                <a:solidFill>
                  <a:srgbClr val="000000"/>
                </a:solidFill>
                <a:latin typeface="Nourd Bold"/>
              </a:rPr>
              <a:t>for NCHS</a:t>
            </a:r>
          </a:p>
        </p:txBody>
      </p:sp>
      <p:sp>
        <p:nvSpPr>
          <p:cNvPr id="12" name="TextBox 12"/>
          <p:cNvSpPr txBox="1"/>
          <p:nvPr/>
        </p:nvSpPr>
        <p:spPr>
          <a:xfrm>
            <a:off x="1028700" y="5564434"/>
            <a:ext cx="11145911" cy="566961"/>
          </a:xfrm>
          <a:prstGeom prst="rect">
            <a:avLst/>
          </a:prstGeom>
        </p:spPr>
        <p:txBody>
          <a:bodyPr lIns="0" tIns="0" rIns="0" bIns="0" rtlCol="0" anchor="t">
            <a:spAutoFit/>
          </a:bodyPr>
          <a:lstStyle/>
          <a:p>
            <a:pPr>
              <a:lnSpc>
                <a:spcPts val="4683"/>
              </a:lnSpc>
            </a:pPr>
            <a:r>
              <a:rPr lang="en-US" sz="3345" spc="-200">
                <a:solidFill>
                  <a:srgbClr val="000000"/>
                </a:solidFill>
                <a:latin typeface="Nourd"/>
              </a:rPr>
              <a:t>Faster Care, Better Care, Healthier Society.</a:t>
            </a:r>
          </a:p>
        </p:txBody>
      </p:sp>
      <p:sp>
        <p:nvSpPr>
          <p:cNvPr id="13" name="TextBox 13"/>
          <p:cNvSpPr txBox="1"/>
          <p:nvPr/>
        </p:nvSpPr>
        <p:spPr>
          <a:xfrm>
            <a:off x="1028700" y="6569545"/>
            <a:ext cx="7857550" cy="3116257"/>
          </a:xfrm>
          <a:prstGeom prst="rect">
            <a:avLst/>
          </a:prstGeom>
        </p:spPr>
        <p:txBody>
          <a:bodyPr lIns="0" tIns="0" rIns="0" bIns="0" rtlCol="0" anchor="t">
            <a:spAutoFit/>
          </a:bodyPr>
          <a:lstStyle/>
          <a:p>
            <a:pPr algn="just">
              <a:lnSpc>
                <a:spcPts val="3587"/>
              </a:lnSpc>
            </a:pPr>
            <a:r>
              <a:rPr lang="en-US" sz="2562">
                <a:solidFill>
                  <a:srgbClr val="000000"/>
                </a:solidFill>
                <a:latin typeface="Nourd"/>
              </a:rPr>
              <a:t>Seminar Class 3, </a:t>
            </a:r>
            <a:r>
              <a:rPr lang="en-US" sz="2562">
                <a:solidFill>
                  <a:srgbClr val="000000"/>
                </a:solidFill>
                <a:latin typeface="Nourd Bold"/>
              </a:rPr>
              <a:t>Team 1</a:t>
            </a:r>
          </a:p>
          <a:p>
            <a:pPr algn="just">
              <a:lnSpc>
                <a:spcPts val="3587"/>
              </a:lnSpc>
            </a:pPr>
            <a:r>
              <a:rPr lang="en-US" sz="2562">
                <a:solidFill>
                  <a:srgbClr val="000000"/>
                </a:solidFill>
                <a:latin typeface="Nourd"/>
              </a:rPr>
              <a:t>Team Members:</a:t>
            </a:r>
          </a:p>
          <a:p>
            <a:pPr algn="just">
              <a:lnSpc>
                <a:spcPts val="3587"/>
              </a:lnSpc>
            </a:pPr>
            <a:r>
              <a:rPr lang="en-US" sz="2562">
                <a:solidFill>
                  <a:srgbClr val="000000"/>
                </a:solidFill>
                <a:latin typeface="Nourd Bold"/>
              </a:rPr>
              <a:t>Javier Tan </a:t>
            </a:r>
          </a:p>
          <a:p>
            <a:pPr algn="just">
              <a:lnSpc>
                <a:spcPts val="3587"/>
              </a:lnSpc>
            </a:pPr>
            <a:r>
              <a:rPr lang="en-US" sz="2562">
                <a:solidFill>
                  <a:srgbClr val="000000"/>
                </a:solidFill>
                <a:latin typeface="Nourd Bold"/>
              </a:rPr>
              <a:t>David Tey Bo Yuan (U2121810J)</a:t>
            </a:r>
          </a:p>
          <a:p>
            <a:pPr algn="just">
              <a:lnSpc>
                <a:spcPts val="3587"/>
              </a:lnSpc>
            </a:pPr>
            <a:r>
              <a:rPr lang="en-US" sz="2562">
                <a:solidFill>
                  <a:srgbClr val="000000"/>
                </a:solidFill>
                <a:latin typeface="Nourd Bold"/>
              </a:rPr>
              <a:t>Eric Wu Jiaqing</a:t>
            </a:r>
          </a:p>
          <a:p>
            <a:pPr algn="just">
              <a:lnSpc>
                <a:spcPts val="3587"/>
              </a:lnSpc>
            </a:pPr>
            <a:r>
              <a:rPr lang="en-US" sz="2562">
                <a:solidFill>
                  <a:srgbClr val="000000"/>
                </a:solidFill>
                <a:latin typeface="Nourd Bold"/>
              </a:rPr>
              <a:t>Syed Saad Muntasirul Islam</a:t>
            </a:r>
          </a:p>
          <a:p>
            <a:pPr algn="just">
              <a:lnSpc>
                <a:spcPts val="3587"/>
              </a:lnSpc>
            </a:pPr>
            <a:r>
              <a:rPr lang="en-US" sz="2562">
                <a:solidFill>
                  <a:srgbClr val="000000"/>
                </a:solidFill>
                <a:latin typeface="Nourd Bold"/>
              </a:rPr>
              <a:t>Shermaine Ng Jinglin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419210" y="4606423"/>
            <a:ext cx="4389552" cy="1511935"/>
          </a:xfrm>
          <a:prstGeom prst="rect">
            <a:avLst/>
          </a:prstGeom>
        </p:spPr>
        <p:txBody>
          <a:bodyPr lIns="0" tIns="0" rIns="0" bIns="0" rtlCol="0" anchor="t">
            <a:spAutoFit/>
          </a:bodyPr>
          <a:lstStyle/>
          <a:p>
            <a:pPr algn="just">
              <a:lnSpc>
                <a:spcPts val="2990"/>
              </a:lnSpc>
            </a:pPr>
            <a:r>
              <a:rPr lang="en-US" sz="2600" spc="-101">
                <a:solidFill>
                  <a:srgbClr val="B20030"/>
                </a:solidFill>
                <a:latin typeface="Canva Sans"/>
              </a:rPr>
              <a:t>Calculations are based on data obtained in Framingham Heart Study from decades ago. Last updated in 2008.</a:t>
            </a:r>
          </a:p>
        </p:txBody>
      </p:sp>
      <p:grpSp>
        <p:nvGrpSpPr>
          <p:cNvPr id="4" name="Group 4"/>
          <p:cNvGrpSpPr/>
          <p:nvPr/>
        </p:nvGrpSpPr>
        <p:grpSpPr>
          <a:xfrm>
            <a:off x="1028700" y="2991063"/>
            <a:ext cx="5170573" cy="4304874"/>
            <a:chOff x="0" y="0"/>
            <a:chExt cx="5051491" cy="4205730"/>
          </a:xfrm>
        </p:grpSpPr>
        <p:sp>
          <p:nvSpPr>
            <p:cNvPr id="5" name="Freeform 5"/>
            <p:cNvSpPr/>
            <p:nvPr/>
          </p:nvSpPr>
          <p:spPr>
            <a:xfrm>
              <a:off x="0" y="0"/>
              <a:ext cx="5051491" cy="4205730"/>
            </a:xfrm>
            <a:custGeom>
              <a:avLst/>
              <a:gdLst/>
              <a:ahLst/>
              <a:cxnLst/>
              <a:rect l="l" t="t" r="r" b="b"/>
              <a:pathLst>
                <a:path w="5051491" h="4205730">
                  <a:moveTo>
                    <a:pt x="0" y="0"/>
                  </a:moveTo>
                  <a:lnTo>
                    <a:pt x="0" y="4205730"/>
                  </a:lnTo>
                  <a:lnTo>
                    <a:pt x="5051491" y="4205730"/>
                  </a:lnTo>
                  <a:lnTo>
                    <a:pt x="5051491" y="0"/>
                  </a:lnTo>
                  <a:lnTo>
                    <a:pt x="0" y="0"/>
                  </a:lnTo>
                  <a:close/>
                  <a:moveTo>
                    <a:pt x="4990531" y="4144770"/>
                  </a:moveTo>
                  <a:lnTo>
                    <a:pt x="59690" y="4144770"/>
                  </a:lnTo>
                  <a:lnTo>
                    <a:pt x="59690" y="59690"/>
                  </a:lnTo>
                  <a:lnTo>
                    <a:pt x="4990531" y="59690"/>
                  </a:lnTo>
                  <a:lnTo>
                    <a:pt x="4990531" y="4144770"/>
                  </a:lnTo>
                  <a:close/>
                </a:path>
              </a:pathLst>
            </a:custGeom>
            <a:solidFill>
              <a:srgbClr val="B20030"/>
            </a:solidFill>
          </p:spPr>
        </p:sp>
      </p:grpSp>
      <p:sp>
        <p:nvSpPr>
          <p:cNvPr id="6" name="AutoShape 6"/>
          <p:cNvSpPr/>
          <p:nvPr/>
        </p:nvSpPr>
        <p:spPr>
          <a:xfrm>
            <a:off x="1419210" y="4298796"/>
            <a:ext cx="902822" cy="0"/>
          </a:xfrm>
          <a:prstGeom prst="line">
            <a:avLst/>
          </a:prstGeom>
          <a:ln w="47625" cap="flat">
            <a:solidFill>
              <a:srgbClr val="B20030"/>
            </a:solidFill>
            <a:prstDash val="solid"/>
            <a:headEnd type="none" w="sm" len="sm"/>
            <a:tailEnd type="none" w="sm" len="sm"/>
          </a:ln>
        </p:spPr>
      </p:sp>
      <p:sp>
        <p:nvSpPr>
          <p:cNvPr id="7" name="AutoShape 7"/>
          <p:cNvSpPr/>
          <p:nvPr/>
        </p:nvSpPr>
        <p:spPr>
          <a:xfrm>
            <a:off x="2378446" y="4298796"/>
            <a:ext cx="726865" cy="0"/>
          </a:xfrm>
          <a:prstGeom prst="line">
            <a:avLst/>
          </a:prstGeom>
          <a:ln w="47625" cap="flat">
            <a:solidFill>
              <a:srgbClr val="B20030"/>
            </a:solidFill>
            <a:prstDash val="solid"/>
            <a:headEnd type="none" w="sm" len="sm"/>
            <a:tailEnd type="none" w="sm" len="sm"/>
          </a:ln>
        </p:spPr>
      </p:sp>
      <p:sp>
        <p:nvSpPr>
          <p:cNvPr id="8" name="TextBox 8"/>
          <p:cNvSpPr txBox="1"/>
          <p:nvPr/>
        </p:nvSpPr>
        <p:spPr>
          <a:xfrm>
            <a:off x="1419210" y="3699673"/>
            <a:ext cx="4389552" cy="565785"/>
          </a:xfrm>
          <a:prstGeom prst="rect">
            <a:avLst/>
          </a:prstGeom>
        </p:spPr>
        <p:txBody>
          <a:bodyPr lIns="0" tIns="0" rIns="0" bIns="0" rtlCol="0" anchor="t">
            <a:spAutoFit/>
          </a:bodyPr>
          <a:lstStyle/>
          <a:p>
            <a:pPr algn="just">
              <a:lnSpc>
                <a:spcPts val="4139"/>
              </a:lnSpc>
            </a:pPr>
            <a:r>
              <a:rPr lang="en-US" sz="3599" spc="-140">
                <a:solidFill>
                  <a:srgbClr val="B20030"/>
                </a:solidFill>
                <a:latin typeface="Canva Sans Bold"/>
              </a:rPr>
              <a:t>Outdated</a:t>
            </a:r>
          </a:p>
        </p:txBody>
      </p:sp>
      <p:grpSp>
        <p:nvGrpSpPr>
          <p:cNvPr id="9" name="Group 9"/>
          <p:cNvGrpSpPr/>
          <p:nvPr/>
        </p:nvGrpSpPr>
        <p:grpSpPr>
          <a:xfrm>
            <a:off x="6558714" y="2991063"/>
            <a:ext cx="5170573" cy="4304874"/>
            <a:chOff x="0" y="0"/>
            <a:chExt cx="1361797" cy="1133794"/>
          </a:xfrm>
        </p:grpSpPr>
        <p:sp>
          <p:nvSpPr>
            <p:cNvPr id="10" name="Freeform 10"/>
            <p:cNvSpPr/>
            <p:nvPr/>
          </p:nvSpPr>
          <p:spPr>
            <a:xfrm>
              <a:off x="0" y="0"/>
              <a:ext cx="1361797" cy="1133794"/>
            </a:xfrm>
            <a:custGeom>
              <a:avLst/>
              <a:gdLst/>
              <a:ahLst/>
              <a:cxnLst/>
              <a:rect l="l" t="t" r="r" b="b"/>
              <a:pathLst>
                <a:path w="1361797" h="1133794">
                  <a:moveTo>
                    <a:pt x="0" y="0"/>
                  </a:moveTo>
                  <a:lnTo>
                    <a:pt x="1361797" y="0"/>
                  </a:lnTo>
                  <a:lnTo>
                    <a:pt x="1361797" y="1133794"/>
                  </a:lnTo>
                  <a:lnTo>
                    <a:pt x="0" y="1133794"/>
                  </a:lnTo>
                  <a:close/>
                </a:path>
              </a:pathLst>
            </a:custGeom>
            <a:solidFill>
              <a:srgbClr val="B20030"/>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12" name="AutoShape 12"/>
          <p:cNvSpPr/>
          <p:nvPr/>
        </p:nvSpPr>
        <p:spPr>
          <a:xfrm>
            <a:off x="6949224" y="4135317"/>
            <a:ext cx="1101573" cy="0"/>
          </a:xfrm>
          <a:prstGeom prst="line">
            <a:avLst/>
          </a:prstGeom>
          <a:ln w="47625" cap="flat">
            <a:solidFill>
              <a:srgbClr val="FFFFFF"/>
            </a:solidFill>
            <a:prstDash val="solid"/>
            <a:headEnd type="none" w="sm" len="sm"/>
            <a:tailEnd type="none" w="sm" len="sm"/>
          </a:ln>
        </p:spPr>
      </p:sp>
      <p:sp>
        <p:nvSpPr>
          <p:cNvPr id="13" name="AutoShape 13"/>
          <p:cNvSpPr/>
          <p:nvPr/>
        </p:nvSpPr>
        <p:spPr>
          <a:xfrm>
            <a:off x="8109661" y="4135317"/>
            <a:ext cx="726865" cy="0"/>
          </a:xfrm>
          <a:prstGeom prst="line">
            <a:avLst/>
          </a:prstGeom>
          <a:ln w="47625" cap="flat">
            <a:solidFill>
              <a:srgbClr val="FFFFFF"/>
            </a:solidFill>
            <a:prstDash val="solid"/>
            <a:headEnd type="none" w="sm" len="sm"/>
            <a:tailEnd type="none" w="sm" len="sm"/>
          </a:ln>
        </p:spPr>
      </p:sp>
      <p:sp>
        <p:nvSpPr>
          <p:cNvPr id="14" name="TextBox 14"/>
          <p:cNvSpPr txBox="1"/>
          <p:nvPr/>
        </p:nvSpPr>
        <p:spPr>
          <a:xfrm>
            <a:off x="6949224" y="3536194"/>
            <a:ext cx="4389552" cy="565785"/>
          </a:xfrm>
          <a:prstGeom prst="rect">
            <a:avLst/>
          </a:prstGeom>
        </p:spPr>
        <p:txBody>
          <a:bodyPr lIns="0" tIns="0" rIns="0" bIns="0" rtlCol="0" anchor="t">
            <a:spAutoFit/>
          </a:bodyPr>
          <a:lstStyle/>
          <a:p>
            <a:pPr algn="just">
              <a:lnSpc>
                <a:spcPts val="4139"/>
              </a:lnSpc>
            </a:pPr>
            <a:r>
              <a:rPr lang="en-US" sz="3599" spc="-140">
                <a:solidFill>
                  <a:srgbClr val="FFFFFF"/>
                </a:solidFill>
                <a:latin typeface="Canva Sans Bold"/>
              </a:rPr>
              <a:t>Abitrary</a:t>
            </a:r>
          </a:p>
        </p:txBody>
      </p:sp>
      <p:sp>
        <p:nvSpPr>
          <p:cNvPr id="15" name="TextBox 15"/>
          <p:cNvSpPr txBox="1"/>
          <p:nvPr/>
        </p:nvSpPr>
        <p:spPr>
          <a:xfrm>
            <a:off x="6949224" y="4442944"/>
            <a:ext cx="4389552" cy="1883410"/>
          </a:xfrm>
          <a:prstGeom prst="rect">
            <a:avLst/>
          </a:prstGeom>
        </p:spPr>
        <p:txBody>
          <a:bodyPr lIns="0" tIns="0" rIns="0" bIns="0" rtlCol="0" anchor="t">
            <a:spAutoFit/>
          </a:bodyPr>
          <a:lstStyle/>
          <a:p>
            <a:pPr algn="just">
              <a:lnSpc>
                <a:spcPts val="2990"/>
              </a:lnSpc>
            </a:pPr>
            <a:r>
              <a:rPr lang="en-US" sz="2600" spc="-101">
                <a:solidFill>
                  <a:srgbClr val="FFFFFF"/>
                </a:solidFill>
                <a:latin typeface="Canva Sans"/>
              </a:rPr>
              <a:t>Difficulty in objectively evaluation the Framingham Risk Score accuracy due to several biases  over the 10 years timespan.</a:t>
            </a:r>
          </a:p>
        </p:txBody>
      </p:sp>
      <p:grpSp>
        <p:nvGrpSpPr>
          <p:cNvPr id="16" name="Group 16"/>
          <p:cNvGrpSpPr/>
          <p:nvPr/>
        </p:nvGrpSpPr>
        <p:grpSpPr>
          <a:xfrm>
            <a:off x="12088727" y="2991063"/>
            <a:ext cx="5170573" cy="4304874"/>
            <a:chOff x="0" y="0"/>
            <a:chExt cx="5051491" cy="4205730"/>
          </a:xfrm>
        </p:grpSpPr>
        <p:sp>
          <p:nvSpPr>
            <p:cNvPr id="17" name="Freeform 17"/>
            <p:cNvSpPr/>
            <p:nvPr/>
          </p:nvSpPr>
          <p:spPr>
            <a:xfrm>
              <a:off x="0" y="0"/>
              <a:ext cx="5051491" cy="4205730"/>
            </a:xfrm>
            <a:custGeom>
              <a:avLst/>
              <a:gdLst/>
              <a:ahLst/>
              <a:cxnLst/>
              <a:rect l="l" t="t" r="r" b="b"/>
              <a:pathLst>
                <a:path w="5051491" h="4205730">
                  <a:moveTo>
                    <a:pt x="0" y="0"/>
                  </a:moveTo>
                  <a:lnTo>
                    <a:pt x="0" y="4205730"/>
                  </a:lnTo>
                  <a:lnTo>
                    <a:pt x="5051491" y="4205730"/>
                  </a:lnTo>
                  <a:lnTo>
                    <a:pt x="5051491" y="0"/>
                  </a:lnTo>
                  <a:lnTo>
                    <a:pt x="0" y="0"/>
                  </a:lnTo>
                  <a:close/>
                  <a:moveTo>
                    <a:pt x="4990531" y="4144770"/>
                  </a:moveTo>
                  <a:lnTo>
                    <a:pt x="59690" y="4144770"/>
                  </a:lnTo>
                  <a:lnTo>
                    <a:pt x="59690" y="59690"/>
                  </a:lnTo>
                  <a:lnTo>
                    <a:pt x="4990531" y="59690"/>
                  </a:lnTo>
                  <a:lnTo>
                    <a:pt x="4990531" y="4144770"/>
                  </a:lnTo>
                  <a:close/>
                </a:path>
              </a:pathLst>
            </a:custGeom>
            <a:solidFill>
              <a:srgbClr val="B20030"/>
            </a:solidFill>
          </p:spPr>
        </p:sp>
      </p:grpSp>
      <p:sp>
        <p:nvSpPr>
          <p:cNvPr id="18" name="AutoShape 18"/>
          <p:cNvSpPr/>
          <p:nvPr/>
        </p:nvSpPr>
        <p:spPr>
          <a:xfrm>
            <a:off x="12481761" y="4135317"/>
            <a:ext cx="1949457" cy="0"/>
          </a:xfrm>
          <a:prstGeom prst="line">
            <a:avLst/>
          </a:prstGeom>
          <a:ln w="47625" cap="flat">
            <a:solidFill>
              <a:srgbClr val="B20030"/>
            </a:solidFill>
            <a:prstDash val="solid"/>
            <a:headEnd type="none" w="sm" len="sm"/>
            <a:tailEnd type="none" w="sm" len="sm"/>
          </a:ln>
        </p:spPr>
      </p:sp>
      <p:sp>
        <p:nvSpPr>
          <p:cNvPr id="19" name="AutoShape 19"/>
          <p:cNvSpPr/>
          <p:nvPr/>
        </p:nvSpPr>
        <p:spPr>
          <a:xfrm>
            <a:off x="14484555" y="4135317"/>
            <a:ext cx="726865" cy="0"/>
          </a:xfrm>
          <a:prstGeom prst="line">
            <a:avLst/>
          </a:prstGeom>
          <a:ln w="47625" cap="flat">
            <a:solidFill>
              <a:srgbClr val="B20030"/>
            </a:solidFill>
            <a:prstDash val="solid"/>
            <a:headEnd type="none" w="sm" len="sm"/>
            <a:tailEnd type="none" w="sm" len="sm"/>
          </a:ln>
        </p:spPr>
      </p:sp>
      <p:sp>
        <p:nvSpPr>
          <p:cNvPr id="20" name="TextBox 20"/>
          <p:cNvSpPr txBox="1"/>
          <p:nvPr/>
        </p:nvSpPr>
        <p:spPr>
          <a:xfrm>
            <a:off x="12481761" y="3536194"/>
            <a:ext cx="4389552" cy="565785"/>
          </a:xfrm>
          <a:prstGeom prst="rect">
            <a:avLst/>
          </a:prstGeom>
        </p:spPr>
        <p:txBody>
          <a:bodyPr lIns="0" tIns="0" rIns="0" bIns="0" rtlCol="0" anchor="t">
            <a:spAutoFit/>
          </a:bodyPr>
          <a:lstStyle/>
          <a:p>
            <a:pPr algn="just">
              <a:lnSpc>
                <a:spcPts val="4139"/>
              </a:lnSpc>
            </a:pPr>
            <a:r>
              <a:rPr lang="en-US" sz="3599" spc="-140">
                <a:solidFill>
                  <a:srgbClr val="B20030"/>
                </a:solidFill>
                <a:latin typeface="Canva Sans Bold"/>
              </a:rPr>
              <a:t>Inaccuracy</a:t>
            </a:r>
          </a:p>
        </p:txBody>
      </p:sp>
      <p:sp>
        <p:nvSpPr>
          <p:cNvPr id="21" name="TextBox 21"/>
          <p:cNvSpPr txBox="1"/>
          <p:nvPr/>
        </p:nvSpPr>
        <p:spPr>
          <a:xfrm>
            <a:off x="12481761" y="4442944"/>
            <a:ext cx="4389552" cy="1883410"/>
          </a:xfrm>
          <a:prstGeom prst="rect">
            <a:avLst/>
          </a:prstGeom>
        </p:spPr>
        <p:txBody>
          <a:bodyPr lIns="0" tIns="0" rIns="0" bIns="0" rtlCol="0" anchor="t">
            <a:spAutoFit/>
          </a:bodyPr>
          <a:lstStyle/>
          <a:p>
            <a:pPr algn="just">
              <a:lnSpc>
                <a:spcPts val="2990"/>
              </a:lnSpc>
            </a:pPr>
            <a:r>
              <a:rPr lang="en-US" sz="2600" spc="-101">
                <a:solidFill>
                  <a:srgbClr val="B20030"/>
                </a:solidFill>
                <a:latin typeface="Canva Sans"/>
              </a:rPr>
              <a:t>Research on Framingham Risk Score reveals a lack of predictive accuracy in risk assessment tools and techniques (Blaha, 2015).</a:t>
            </a:r>
          </a:p>
        </p:txBody>
      </p:sp>
      <p:sp>
        <p:nvSpPr>
          <p:cNvPr id="22" name="TextBox 22"/>
          <p:cNvSpPr txBox="1"/>
          <p:nvPr/>
        </p:nvSpPr>
        <p:spPr>
          <a:xfrm>
            <a:off x="4970693" y="1284536"/>
            <a:ext cx="8346615" cy="1028700"/>
          </a:xfrm>
          <a:prstGeom prst="rect">
            <a:avLst/>
          </a:prstGeom>
        </p:spPr>
        <p:txBody>
          <a:bodyPr lIns="0" tIns="0" rIns="0" bIns="0" rtlCol="0" anchor="t">
            <a:spAutoFit/>
          </a:bodyPr>
          <a:lstStyle/>
          <a:p>
            <a:pPr algn="ctr">
              <a:lnSpc>
                <a:spcPts val="8400"/>
              </a:lnSpc>
            </a:pPr>
            <a:r>
              <a:rPr lang="en-US" sz="6000" spc="-359">
                <a:solidFill>
                  <a:srgbClr val="000000"/>
                </a:solidFill>
                <a:latin typeface="Nourd Bold"/>
              </a:rPr>
              <a:t>Limitations I</a:t>
            </a:r>
          </a:p>
        </p:txBody>
      </p:sp>
      <p:sp>
        <p:nvSpPr>
          <p:cNvPr id="23" name="AutoShape 23"/>
          <p:cNvSpPr/>
          <p:nvPr/>
        </p:nvSpPr>
        <p:spPr>
          <a:xfrm>
            <a:off x="7432460" y="2314502"/>
            <a:ext cx="2035678" cy="0"/>
          </a:xfrm>
          <a:prstGeom prst="line">
            <a:avLst/>
          </a:prstGeom>
          <a:ln w="114300" cap="flat">
            <a:solidFill>
              <a:srgbClr val="B20030"/>
            </a:solidFill>
            <a:prstDash val="solid"/>
            <a:headEnd type="none" w="sm" len="sm"/>
            <a:tailEnd type="none" w="sm" len="sm"/>
          </a:ln>
        </p:spPr>
      </p:sp>
      <p:sp>
        <p:nvSpPr>
          <p:cNvPr id="24" name="AutoShape 24"/>
          <p:cNvSpPr/>
          <p:nvPr/>
        </p:nvSpPr>
        <p:spPr>
          <a:xfrm>
            <a:off x="9574442" y="2313236"/>
            <a:ext cx="1281098" cy="0"/>
          </a:xfrm>
          <a:prstGeom prst="line">
            <a:avLst/>
          </a:prstGeom>
          <a:ln w="114300" cap="flat">
            <a:solidFill>
              <a:srgbClr val="B20030"/>
            </a:solidFill>
            <a:prstDash val="solid"/>
            <a:headEnd type="none" w="sm" len="sm"/>
            <a:tailEnd type="none" w="sm" len="sm"/>
          </a:ln>
        </p:spPr>
      </p:sp>
      <p:sp>
        <p:nvSpPr>
          <p:cNvPr id="25" name="TextBox 25"/>
          <p:cNvSpPr txBox="1"/>
          <p:nvPr/>
        </p:nvSpPr>
        <p:spPr>
          <a:xfrm>
            <a:off x="15995340" y="9647010"/>
            <a:ext cx="2292660"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Shermaine 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1028700" y="1991991"/>
            <a:ext cx="2035678" cy="0"/>
          </a:xfrm>
          <a:prstGeom prst="line">
            <a:avLst/>
          </a:prstGeom>
          <a:ln w="114300" cap="flat">
            <a:solidFill>
              <a:srgbClr val="B20030"/>
            </a:solidFill>
            <a:prstDash val="solid"/>
            <a:headEnd type="none" w="sm" len="sm"/>
            <a:tailEnd type="none" w="sm" len="sm"/>
          </a:ln>
        </p:spPr>
      </p:sp>
      <p:sp>
        <p:nvSpPr>
          <p:cNvPr id="4" name="AutoShape 4"/>
          <p:cNvSpPr/>
          <p:nvPr/>
        </p:nvSpPr>
        <p:spPr>
          <a:xfrm>
            <a:off x="3170682" y="1990725"/>
            <a:ext cx="1281098" cy="0"/>
          </a:xfrm>
          <a:prstGeom prst="line">
            <a:avLst/>
          </a:prstGeom>
          <a:ln w="114300" cap="flat">
            <a:solidFill>
              <a:srgbClr val="B20030"/>
            </a:solidFill>
            <a:prstDash val="solid"/>
            <a:headEnd type="none" w="sm" len="sm"/>
            <a:tailEnd type="none" w="sm" len="sm"/>
          </a:ln>
        </p:spPr>
      </p:sp>
      <p:grpSp>
        <p:nvGrpSpPr>
          <p:cNvPr id="5" name="Group 5"/>
          <p:cNvGrpSpPr/>
          <p:nvPr/>
        </p:nvGrpSpPr>
        <p:grpSpPr>
          <a:xfrm>
            <a:off x="484232" y="2443988"/>
            <a:ext cx="7034287" cy="3086100"/>
            <a:chOff x="0" y="0"/>
            <a:chExt cx="1852652" cy="812800"/>
          </a:xfrm>
        </p:grpSpPr>
        <p:sp>
          <p:nvSpPr>
            <p:cNvPr id="6" name="Freeform 6"/>
            <p:cNvSpPr/>
            <p:nvPr/>
          </p:nvSpPr>
          <p:spPr>
            <a:xfrm>
              <a:off x="0" y="0"/>
              <a:ext cx="1852652" cy="812800"/>
            </a:xfrm>
            <a:custGeom>
              <a:avLst/>
              <a:gdLst/>
              <a:ahLst/>
              <a:cxnLst/>
              <a:rect l="l" t="t" r="r" b="b"/>
              <a:pathLst>
                <a:path w="1852652" h="812800">
                  <a:moveTo>
                    <a:pt x="56130" y="0"/>
                  </a:moveTo>
                  <a:lnTo>
                    <a:pt x="1796521" y="0"/>
                  </a:lnTo>
                  <a:cubicBezTo>
                    <a:pt x="1811408" y="0"/>
                    <a:pt x="1825685" y="5914"/>
                    <a:pt x="1836211" y="16440"/>
                  </a:cubicBezTo>
                  <a:cubicBezTo>
                    <a:pt x="1846738" y="26967"/>
                    <a:pt x="1852652" y="41244"/>
                    <a:pt x="1852652" y="56130"/>
                  </a:cubicBezTo>
                  <a:lnTo>
                    <a:pt x="1852652" y="756670"/>
                  </a:lnTo>
                  <a:cubicBezTo>
                    <a:pt x="1852652" y="787670"/>
                    <a:pt x="1827521" y="812800"/>
                    <a:pt x="1796521" y="812800"/>
                  </a:cubicBezTo>
                  <a:lnTo>
                    <a:pt x="56130" y="812800"/>
                  </a:lnTo>
                  <a:cubicBezTo>
                    <a:pt x="41244" y="812800"/>
                    <a:pt x="26967" y="806886"/>
                    <a:pt x="16440" y="796360"/>
                  </a:cubicBezTo>
                  <a:cubicBezTo>
                    <a:pt x="5914" y="785833"/>
                    <a:pt x="0" y="771556"/>
                    <a:pt x="0" y="756670"/>
                  </a:cubicBezTo>
                  <a:lnTo>
                    <a:pt x="0" y="56130"/>
                  </a:lnTo>
                  <a:cubicBezTo>
                    <a:pt x="0" y="41244"/>
                    <a:pt x="5914" y="26967"/>
                    <a:pt x="16440" y="16440"/>
                  </a:cubicBezTo>
                  <a:cubicBezTo>
                    <a:pt x="26967" y="5914"/>
                    <a:pt x="41244" y="0"/>
                    <a:pt x="56130" y="0"/>
                  </a:cubicBezTo>
                  <a:close/>
                </a:path>
              </a:pathLst>
            </a:custGeom>
            <a:solidFill>
              <a:srgbClr val="000000">
                <a:alpha val="0"/>
              </a:srgbClr>
            </a:solidFill>
            <a:ln w="114300">
              <a:solidFill>
                <a:srgbClr val="B20030"/>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8" name="TextBox 8"/>
          <p:cNvSpPr txBox="1"/>
          <p:nvPr/>
        </p:nvSpPr>
        <p:spPr>
          <a:xfrm>
            <a:off x="6171325" y="7278751"/>
            <a:ext cx="6292791" cy="23891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Overestimate the risk of a patient developing heart disease. No information about whether immediate specialist attention is required.</a:t>
            </a:r>
          </a:p>
          <a:p>
            <a:pPr algn="just">
              <a:lnSpc>
                <a:spcPts val="3766"/>
              </a:lnSpc>
            </a:pPr>
            <a:endParaRPr lang="en-US" sz="2690">
              <a:solidFill>
                <a:srgbClr val="000000"/>
              </a:solidFill>
              <a:latin typeface="Canva Sans"/>
            </a:endParaRPr>
          </a:p>
        </p:txBody>
      </p:sp>
      <p:sp>
        <p:nvSpPr>
          <p:cNvPr id="9" name="TextBox 9"/>
          <p:cNvSpPr txBox="1"/>
          <p:nvPr/>
        </p:nvSpPr>
        <p:spPr>
          <a:xfrm>
            <a:off x="12166758" y="2754376"/>
            <a:ext cx="5092542" cy="23891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Unnecessary referrals to NHCS which puts a strain on the healthcare workers and results in inefficient allocation of resources.</a:t>
            </a:r>
          </a:p>
        </p:txBody>
      </p:sp>
      <p:grpSp>
        <p:nvGrpSpPr>
          <p:cNvPr id="10" name="Group 10"/>
          <p:cNvGrpSpPr/>
          <p:nvPr/>
        </p:nvGrpSpPr>
        <p:grpSpPr>
          <a:xfrm>
            <a:off x="11677300" y="2443988"/>
            <a:ext cx="6071458" cy="3086100"/>
            <a:chOff x="0" y="0"/>
            <a:chExt cx="1599067" cy="812800"/>
          </a:xfrm>
        </p:grpSpPr>
        <p:sp>
          <p:nvSpPr>
            <p:cNvPr id="11" name="Freeform 11"/>
            <p:cNvSpPr/>
            <p:nvPr/>
          </p:nvSpPr>
          <p:spPr>
            <a:xfrm>
              <a:off x="0" y="0"/>
              <a:ext cx="1599067" cy="812800"/>
            </a:xfrm>
            <a:custGeom>
              <a:avLst/>
              <a:gdLst/>
              <a:ahLst/>
              <a:cxnLst/>
              <a:rect l="l" t="t" r="r" b="b"/>
              <a:pathLst>
                <a:path w="1599067" h="812800">
                  <a:moveTo>
                    <a:pt x="65032" y="0"/>
                  </a:moveTo>
                  <a:lnTo>
                    <a:pt x="1534035" y="0"/>
                  </a:lnTo>
                  <a:cubicBezTo>
                    <a:pt x="1551283" y="0"/>
                    <a:pt x="1567824" y="6852"/>
                    <a:pt x="1580020" y="19047"/>
                  </a:cubicBezTo>
                  <a:cubicBezTo>
                    <a:pt x="1592216" y="31243"/>
                    <a:pt x="1599067" y="47784"/>
                    <a:pt x="1599067" y="65032"/>
                  </a:cubicBezTo>
                  <a:lnTo>
                    <a:pt x="1599067" y="747768"/>
                  </a:lnTo>
                  <a:cubicBezTo>
                    <a:pt x="1599067" y="765016"/>
                    <a:pt x="1592216" y="781557"/>
                    <a:pt x="1580020" y="793753"/>
                  </a:cubicBezTo>
                  <a:cubicBezTo>
                    <a:pt x="1567824" y="805948"/>
                    <a:pt x="1551283" y="812800"/>
                    <a:pt x="1534035" y="812800"/>
                  </a:cubicBezTo>
                  <a:lnTo>
                    <a:pt x="65032" y="812800"/>
                  </a:lnTo>
                  <a:cubicBezTo>
                    <a:pt x="47784" y="812800"/>
                    <a:pt x="31243" y="805948"/>
                    <a:pt x="19047" y="793753"/>
                  </a:cubicBezTo>
                  <a:cubicBezTo>
                    <a:pt x="6852" y="781557"/>
                    <a:pt x="0" y="765016"/>
                    <a:pt x="0" y="747768"/>
                  </a:cubicBezTo>
                  <a:lnTo>
                    <a:pt x="0" y="65032"/>
                  </a:lnTo>
                  <a:cubicBezTo>
                    <a:pt x="0" y="47784"/>
                    <a:pt x="6852" y="31243"/>
                    <a:pt x="19047" y="19047"/>
                  </a:cubicBezTo>
                  <a:cubicBezTo>
                    <a:pt x="31243" y="6852"/>
                    <a:pt x="47784" y="0"/>
                    <a:pt x="65032" y="0"/>
                  </a:cubicBezTo>
                  <a:close/>
                </a:path>
              </a:pathLst>
            </a:custGeom>
            <a:solidFill>
              <a:srgbClr val="000000">
                <a:alpha val="0"/>
              </a:srgbClr>
            </a:solidFill>
            <a:ln w="114300">
              <a:solidFill>
                <a:srgbClr val="B20030"/>
              </a:solidFill>
            </a:ln>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5800577" y="7104822"/>
            <a:ext cx="7034287" cy="2563053"/>
            <a:chOff x="0" y="0"/>
            <a:chExt cx="1852652" cy="675043"/>
          </a:xfrm>
        </p:grpSpPr>
        <p:sp>
          <p:nvSpPr>
            <p:cNvPr id="14" name="Freeform 14"/>
            <p:cNvSpPr/>
            <p:nvPr/>
          </p:nvSpPr>
          <p:spPr>
            <a:xfrm>
              <a:off x="0" y="0"/>
              <a:ext cx="1852652" cy="675043"/>
            </a:xfrm>
            <a:custGeom>
              <a:avLst/>
              <a:gdLst/>
              <a:ahLst/>
              <a:cxnLst/>
              <a:rect l="l" t="t" r="r" b="b"/>
              <a:pathLst>
                <a:path w="1852652" h="675043">
                  <a:moveTo>
                    <a:pt x="56130" y="0"/>
                  </a:moveTo>
                  <a:lnTo>
                    <a:pt x="1796521" y="0"/>
                  </a:lnTo>
                  <a:cubicBezTo>
                    <a:pt x="1811408" y="0"/>
                    <a:pt x="1825685" y="5914"/>
                    <a:pt x="1836211" y="16440"/>
                  </a:cubicBezTo>
                  <a:cubicBezTo>
                    <a:pt x="1846738" y="26967"/>
                    <a:pt x="1852652" y="41244"/>
                    <a:pt x="1852652" y="56130"/>
                  </a:cubicBezTo>
                  <a:lnTo>
                    <a:pt x="1852652" y="618912"/>
                  </a:lnTo>
                  <a:cubicBezTo>
                    <a:pt x="1852652" y="649912"/>
                    <a:pt x="1827521" y="675043"/>
                    <a:pt x="1796521" y="675043"/>
                  </a:cubicBezTo>
                  <a:lnTo>
                    <a:pt x="56130" y="675043"/>
                  </a:lnTo>
                  <a:cubicBezTo>
                    <a:pt x="41244" y="675043"/>
                    <a:pt x="26967" y="669129"/>
                    <a:pt x="16440" y="658602"/>
                  </a:cubicBezTo>
                  <a:cubicBezTo>
                    <a:pt x="5914" y="648076"/>
                    <a:pt x="0" y="633799"/>
                    <a:pt x="0" y="618912"/>
                  </a:cubicBezTo>
                  <a:lnTo>
                    <a:pt x="0" y="56130"/>
                  </a:lnTo>
                  <a:cubicBezTo>
                    <a:pt x="0" y="41244"/>
                    <a:pt x="5914" y="26967"/>
                    <a:pt x="16440" y="16440"/>
                  </a:cubicBezTo>
                  <a:cubicBezTo>
                    <a:pt x="26967" y="5914"/>
                    <a:pt x="41244" y="0"/>
                    <a:pt x="56130" y="0"/>
                  </a:cubicBezTo>
                  <a:close/>
                </a:path>
              </a:pathLst>
            </a:custGeom>
            <a:solidFill>
              <a:srgbClr val="000000">
                <a:alpha val="0"/>
              </a:srgbClr>
            </a:solidFill>
            <a:ln w="114300">
              <a:solidFill>
                <a:srgbClr val="B20030"/>
              </a:solidFill>
            </a:ln>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72052">
            <a:off x="2383849" y="6795830"/>
            <a:ext cx="2780595" cy="785518"/>
          </a:xfrm>
          <a:prstGeom prst="rect">
            <a:avLst/>
          </a:prstGeom>
        </p:spPr>
      </p:pic>
      <p:sp>
        <p:nvSpPr>
          <p:cNvPr id="17" name="TextBox 17"/>
          <p:cNvSpPr txBox="1"/>
          <p:nvPr/>
        </p:nvSpPr>
        <p:spPr>
          <a:xfrm>
            <a:off x="1028700" y="914400"/>
            <a:ext cx="8346615"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Limitations II</a:t>
            </a:r>
          </a:p>
        </p:txBody>
      </p:sp>
      <p:sp>
        <p:nvSpPr>
          <p:cNvPr id="18" name="TextBox 18"/>
          <p:cNvSpPr txBox="1"/>
          <p:nvPr/>
        </p:nvSpPr>
        <p:spPr>
          <a:xfrm>
            <a:off x="1028700" y="2754376"/>
            <a:ext cx="5945350" cy="23891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Framingham Risk Score detect patients at risk of developing heart disease over the span of 10 years, and not the immediate estimated risk. </a:t>
            </a:r>
          </a:p>
        </p:txBody>
      </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603045">
            <a:off x="13324842" y="6712063"/>
            <a:ext cx="2780595" cy="785518"/>
          </a:xfrm>
          <a:prstGeom prst="rect">
            <a:avLst/>
          </a:prstGeom>
        </p:spPr>
      </p:pic>
      <p:sp>
        <p:nvSpPr>
          <p:cNvPr id="20" name="TextBox 20"/>
          <p:cNvSpPr txBox="1"/>
          <p:nvPr/>
        </p:nvSpPr>
        <p:spPr>
          <a:xfrm>
            <a:off x="15995340" y="9647010"/>
            <a:ext cx="2292660"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Shermaine 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28700" y="2521017"/>
            <a:ext cx="5170573" cy="6737283"/>
            <a:chOff x="0" y="0"/>
            <a:chExt cx="1361797" cy="1774428"/>
          </a:xfrm>
        </p:grpSpPr>
        <p:sp>
          <p:nvSpPr>
            <p:cNvPr id="4" name="Freeform 4"/>
            <p:cNvSpPr/>
            <p:nvPr/>
          </p:nvSpPr>
          <p:spPr>
            <a:xfrm>
              <a:off x="0" y="0"/>
              <a:ext cx="1361797" cy="1774428"/>
            </a:xfrm>
            <a:custGeom>
              <a:avLst/>
              <a:gdLst/>
              <a:ahLst/>
              <a:cxnLst/>
              <a:rect l="l" t="t" r="r" b="b"/>
              <a:pathLst>
                <a:path w="1361797" h="1774428">
                  <a:moveTo>
                    <a:pt x="0" y="0"/>
                  </a:moveTo>
                  <a:lnTo>
                    <a:pt x="1361797" y="0"/>
                  </a:lnTo>
                  <a:lnTo>
                    <a:pt x="1361797" y="1774428"/>
                  </a:lnTo>
                  <a:lnTo>
                    <a:pt x="0" y="1774428"/>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6558714" y="2521017"/>
            <a:ext cx="5170573" cy="6737283"/>
            <a:chOff x="0" y="0"/>
            <a:chExt cx="5051491" cy="6582119"/>
          </a:xfrm>
        </p:grpSpPr>
        <p:sp>
          <p:nvSpPr>
            <p:cNvPr id="7" name="Freeform 7"/>
            <p:cNvSpPr/>
            <p:nvPr/>
          </p:nvSpPr>
          <p:spPr>
            <a:xfrm>
              <a:off x="0" y="0"/>
              <a:ext cx="5051491" cy="6582118"/>
            </a:xfrm>
            <a:custGeom>
              <a:avLst/>
              <a:gdLst/>
              <a:ahLst/>
              <a:cxnLst/>
              <a:rect l="l" t="t" r="r" b="b"/>
              <a:pathLst>
                <a:path w="5051491" h="6582118">
                  <a:moveTo>
                    <a:pt x="0" y="0"/>
                  </a:moveTo>
                  <a:lnTo>
                    <a:pt x="0" y="6582118"/>
                  </a:lnTo>
                  <a:lnTo>
                    <a:pt x="5051491" y="6582118"/>
                  </a:lnTo>
                  <a:lnTo>
                    <a:pt x="5051491" y="0"/>
                  </a:lnTo>
                  <a:lnTo>
                    <a:pt x="0" y="0"/>
                  </a:lnTo>
                  <a:close/>
                  <a:moveTo>
                    <a:pt x="4990531" y="6521159"/>
                  </a:moveTo>
                  <a:lnTo>
                    <a:pt x="59690" y="6521159"/>
                  </a:lnTo>
                  <a:lnTo>
                    <a:pt x="59690" y="59690"/>
                  </a:lnTo>
                  <a:lnTo>
                    <a:pt x="4990531" y="59690"/>
                  </a:lnTo>
                  <a:lnTo>
                    <a:pt x="4990531" y="6521159"/>
                  </a:lnTo>
                  <a:close/>
                </a:path>
              </a:pathLst>
            </a:custGeom>
            <a:solidFill>
              <a:srgbClr val="B20030"/>
            </a:solidFill>
          </p:spPr>
        </p:sp>
      </p:grpSp>
      <p:grpSp>
        <p:nvGrpSpPr>
          <p:cNvPr id="8" name="Group 8"/>
          <p:cNvGrpSpPr/>
          <p:nvPr/>
        </p:nvGrpSpPr>
        <p:grpSpPr>
          <a:xfrm>
            <a:off x="12091236" y="2521017"/>
            <a:ext cx="5170573" cy="6737283"/>
            <a:chOff x="0" y="0"/>
            <a:chExt cx="1361797" cy="1774428"/>
          </a:xfrm>
        </p:grpSpPr>
        <p:sp>
          <p:nvSpPr>
            <p:cNvPr id="9" name="Freeform 9"/>
            <p:cNvSpPr/>
            <p:nvPr/>
          </p:nvSpPr>
          <p:spPr>
            <a:xfrm>
              <a:off x="0" y="0"/>
              <a:ext cx="1361797" cy="1774428"/>
            </a:xfrm>
            <a:custGeom>
              <a:avLst/>
              <a:gdLst/>
              <a:ahLst/>
              <a:cxnLst/>
              <a:rect l="l" t="t" r="r" b="b"/>
              <a:pathLst>
                <a:path w="1361797" h="1774428">
                  <a:moveTo>
                    <a:pt x="0" y="0"/>
                  </a:moveTo>
                  <a:lnTo>
                    <a:pt x="1361797" y="0"/>
                  </a:lnTo>
                  <a:lnTo>
                    <a:pt x="1361797" y="1774428"/>
                  </a:lnTo>
                  <a:lnTo>
                    <a:pt x="0" y="1774428"/>
                  </a:lnTo>
                  <a:close/>
                </a:path>
              </a:pathLst>
            </a:custGeom>
            <a:solidFill>
              <a:srgbClr val="B2003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14055" y="3053390"/>
            <a:ext cx="1399864" cy="1399864"/>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610302" y="3053390"/>
            <a:ext cx="1067396" cy="1399864"/>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43610" y="3053390"/>
            <a:ext cx="1465826" cy="1399864"/>
          </a:xfrm>
          <a:prstGeom prst="rect">
            <a:avLst/>
          </a:prstGeom>
        </p:spPr>
      </p:pic>
      <p:sp>
        <p:nvSpPr>
          <p:cNvPr id="14" name="AutoShape 14"/>
          <p:cNvSpPr/>
          <p:nvPr/>
        </p:nvSpPr>
        <p:spPr>
          <a:xfrm>
            <a:off x="1419210" y="5495925"/>
            <a:ext cx="2497477" cy="0"/>
          </a:xfrm>
          <a:prstGeom prst="line">
            <a:avLst/>
          </a:prstGeom>
          <a:ln w="47625" cap="flat">
            <a:solidFill>
              <a:srgbClr val="FFFFFF"/>
            </a:solidFill>
            <a:prstDash val="solid"/>
            <a:headEnd type="none" w="sm" len="sm"/>
            <a:tailEnd type="none" w="sm" len="sm"/>
          </a:ln>
        </p:spPr>
      </p:sp>
      <p:sp>
        <p:nvSpPr>
          <p:cNvPr id="15" name="AutoShape 15"/>
          <p:cNvSpPr/>
          <p:nvPr/>
        </p:nvSpPr>
        <p:spPr>
          <a:xfrm>
            <a:off x="3962736" y="5495925"/>
            <a:ext cx="726865" cy="0"/>
          </a:xfrm>
          <a:prstGeom prst="line">
            <a:avLst/>
          </a:prstGeom>
          <a:ln w="47625" cap="flat">
            <a:solidFill>
              <a:srgbClr val="FFFFFF"/>
            </a:solidFill>
            <a:prstDash val="solid"/>
            <a:headEnd type="none" w="sm" len="sm"/>
            <a:tailEnd type="none" w="sm" len="sm"/>
          </a:ln>
        </p:spPr>
      </p:sp>
      <p:sp>
        <p:nvSpPr>
          <p:cNvPr id="16" name="TextBox 16"/>
          <p:cNvSpPr txBox="1"/>
          <p:nvPr/>
        </p:nvSpPr>
        <p:spPr>
          <a:xfrm>
            <a:off x="1571957" y="8337284"/>
            <a:ext cx="3619386" cy="438150"/>
          </a:xfrm>
          <a:prstGeom prst="rect">
            <a:avLst/>
          </a:prstGeom>
        </p:spPr>
        <p:txBody>
          <a:bodyPr lIns="0" tIns="0" rIns="0" bIns="0" rtlCol="0" anchor="t">
            <a:spAutoFit/>
          </a:bodyPr>
          <a:lstStyle/>
          <a:p>
            <a:pPr>
              <a:lnSpc>
                <a:spcPts val="3450"/>
              </a:lnSpc>
            </a:pPr>
            <a:r>
              <a:rPr lang="en-US" sz="3000" spc="-117">
                <a:solidFill>
                  <a:srgbClr val="B20030"/>
                </a:solidFill>
                <a:latin typeface="Nourd Bold"/>
              </a:rPr>
              <a:t>READ MORE</a:t>
            </a:r>
          </a:p>
        </p:txBody>
      </p:sp>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010361" y="8348158"/>
            <a:ext cx="454117" cy="397352"/>
          </a:xfrm>
          <a:prstGeom prst="rect">
            <a:avLst/>
          </a:prstGeom>
        </p:spPr>
      </p:pic>
      <p:sp>
        <p:nvSpPr>
          <p:cNvPr id="18" name="TextBox 18"/>
          <p:cNvSpPr txBox="1"/>
          <p:nvPr/>
        </p:nvSpPr>
        <p:spPr>
          <a:xfrm>
            <a:off x="1419210" y="4934902"/>
            <a:ext cx="4389552" cy="876300"/>
          </a:xfrm>
          <a:prstGeom prst="rect">
            <a:avLst/>
          </a:prstGeom>
        </p:spPr>
        <p:txBody>
          <a:bodyPr lIns="0" tIns="0" rIns="0" bIns="0" rtlCol="0" anchor="t">
            <a:spAutoFit/>
          </a:bodyPr>
          <a:lstStyle/>
          <a:p>
            <a:pPr algn="just">
              <a:lnSpc>
                <a:spcPts val="3450"/>
              </a:lnSpc>
            </a:pPr>
            <a:r>
              <a:rPr lang="en-US" sz="3000" spc="-117">
                <a:solidFill>
                  <a:srgbClr val="FFFFFF"/>
                </a:solidFill>
                <a:latin typeface="Nourd Light Bold"/>
              </a:rPr>
              <a:t>Predicting Immediate Risk </a:t>
            </a:r>
          </a:p>
        </p:txBody>
      </p:sp>
      <p:sp>
        <p:nvSpPr>
          <p:cNvPr id="19" name="TextBox 19"/>
          <p:cNvSpPr txBox="1"/>
          <p:nvPr/>
        </p:nvSpPr>
        <p:spPr>
          <a:xfrm>
            <a:off x="1419210" y="6102320"/>
            <a:ext cx="4389552" cy="2628900"/>
          </a:xfrm>
          <a:prstGeom prst="rect">
            <a:avLst/>
          </a:prstGeom>
        </p:spPr>
        <p:txBody>
          <a:bodyPr lIns="0" tIns="0" rIns="0" bIns="0" rtlCol="0" anchor="t">
            <a:spAutoFit/>
          </a:bodyPr>
          <a:lstStyle/>
          <a:p>
            <a:pPr algn="just">
              <a:lnSpc>
                <a:spcPts val="3450"/>
              </a:lnSpc>
            </a:pPr>
            <a:r>
              <a:rPr lang="en-US" sz="3000" spc="-117">
                <a:solidFill>
                  <a:srgbClr val="FFFFFF"/>
                </a:solidFill>
                <a:latin typeface="Nourd Light"/>
              </a:rPr>
              <a:t>Our solution aims to tackle the inefficiency of predicting 10-year risk by enabling GPs to more accurately detect a person’s immediate risk level of developing heart disease.</a:t>
            </a:r>
          </a:p>
        </p:txBody>
      </p:sp>
      <p:sp>
        <p:nvSpPr>
          <p:cNvPr id="20" name="AutoShape 20"/>
          <p:cNvSpPr/>
          <p:nvPr/>
        </p:nvSpPr>
        <p:spPr>
          <a:xfrm>
            <a:off x="12508004" y="5495925"/>
            <a:ext cx="2615941" cy="0"/>
          </a:xfrm>
          <a:prstGeom prst="line">
            <a:avLst/>
          </a:prstGeom>
          <a:ln w="47625" cap="flat">
            <a:solidFill>
              <a:srgbClr val="FFFFFF"/>
            </a:solidFill>
            <a:prstDash val="solid"/>
            <a:headEnd type="none" w="sm" len="sm"/>
            <a:tailEnd type="none" w="sm" len="sm"/>
          </a:ln>
        </p:spPr>
      </p:sp>
      <p:sp>
        <p:nvSpPr>
          <p:cNvPr id="21" name="AutoShape 21"/>
          <p:cNvSpPr/>
          <p:nvPr/>
        </p:nvSpPr>
        <p:spPr>
          <a:xfrm>
            <a:off x="15165830" y="5495925"/>
            <a:ext cx="726865" cy="0"/>
          </a:xfrm>
          <a:prstGeom prst="line">
            <a:avLst/>
          </a:prstGeom>
          <a:ln w="47625" cap="flat">
            <a:solidFill>
              <a:srgbClr val="FFFFFF"/>
            </a:solidFill>
            <a:prstDash val="solid"/>
            <a:headEnd type="none" w="sm" len="sm"/>
            <a:tailEnd type="none" w="sm" len="sm"/>
          </a:ln>
        </p:spPr>
      </p:sp>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099155" y="8348158"/>
            <a:ext cx="454117" cy="397352"/>
          </a:xfrm>
          <a:prstGeom prst="rect">
            <a:avLst/>
          </a:prstGeom>
        </p:spPr>
      </p:pic>
      <p:sp>
        <p:nvSpPr>
          <p:cNvPr id="23" name="TextBox 23"/>
          <p:cNvSpPr txBox="1"/>
          <p:nvPr/>
        </p:nvSpPr>
        <p:spPr>
          <a:xfrm>
            <a:off x="12508004" y="4925378"/>
            <a:ext cx="4389552" cy="905510"/>
          </a:xfrm>
          <a:prstGeom prst="rect">
            <a:avLst/>
          </a:prstGeom>
        </p:spPr>
        <p:txBody>
          <a:bodyPr lIns="0" tIns="0" rIns="0" bIns="0" rtlCol="0" anchor="t">
            <a:spAutoFit/>
          </a:bodyPr>
          <a:lstStyle/>
          <a:p>
            <a:pPr algn="just">
              <a:lnSpc>
                <a:spcPts val="3564"/>
              </a:lnSpc>
            </a:pPr>
            <a:r>
              <a:rPr lang="en-US" sz="3099" spc="-120">
                <a:solidFill>
                  <a:srgbClr val="FFFFFF"/>
                </a:solidFill>
                <a:latin typeface="Nourd Light Bold"/>
              </a:rPr>
              <a:t>One Connected Interface </a:t>
            </a:r>
          </a:p>
        </p:txBody>
      </p:sp>
      <p:sp>
        <p:nvSpPr>
          <p:cNvPr id="24" name="TextBox 24"/>
          <p:cNvSpPr txBox="1"/>
          <p:nvPr/>
        </p:nvSpPr>
        <p:spPr>
          <a:xfrm>
            <a:off x="12508004" y="6102320"/>
            <a:ext cx="4389552" cy="3408363"/>
          </a:xfrm>
          <a:prstGeom prst="rect">
            <a:avLst/>
          </a:prstGeom>
        </p:spPr>
        <p:txBody>
          <a:bodyPr lIns="0" tIns="0" rIns="0" bIns="0" rtlCol="0" anchor="t">
            <a:spAutoFit/>
          </a:bodyPr>
          <a:lstStyle/>
          <a:p>
            <a:pPr algn="just">
              <a:lnSpc>
                <a:spcPts val="2875"/>
              </a:lnSpc>
            </a:pPr>
            <a:r>
              <a:rPr lang="en-US" sz="2500" spc="-97">
                <a:solidFill>
                  <a:srgbClr val="FFFFFF"/>
                </a:solidFill>
                <a:latin typeface="Nourd Light"/>
              </a:rPr>
              <a:t>Our solution will be made available on the web and GPs can just access the website from their work computer. Patient data will be stored in a centralised database for tracking of patients and to receive updates on the patients’ status. </a:t>
            </a:r>
          </a:p>
          <a:p>
            <a:pPr algn="just">
              <a:lnSpc>
                <a:spcPts val="3450"/>
              </a:lnSpc>
            </a:pPr>
            <a:endParaRPr lang="en-US" sz="2500" spc="-97">
              <a:solidFill>
                <a:srgbClr val="FFFFFF"/>
              </a:solidFill>
              <a:latin typeface="Nourd Light"/>
            </a:endParaRPr>
          </a:p>
          <a:p>
            <a:pPr algn="just">
              <a:lnSpc>
                <a:spcPts val="3450"/>
              </a:lnSpc>
            </a:pPr>
            <a:endParaRPr lang="en-US" sz="2500" spc="-97">
              <a:solidFill>
                <a:srgbClr val="FFFFFF"/>
              </a:solidFill>
              <a:latin typeface="Nourd Light"/>
            </a:endParaRPr>
          </a:p>
        </p:txBody>
      </p:sp>
      <p:sp>
        <p:nvSpPr>
          <p:cNvPr id="25" name="AutoShape 25"/>
          <p:cNvSpPr/>
          <p:nvPr/>
        </p:nvSpPr>
        <p:spPr>
          <a:xfrm>
            <a:off x="6975482" y="5495925"/>
            <a:ext cx="1520324" cy="0"/>
          </a:xfrm>
          <a:prstGeom prst="line">
            <a:avLst/>
          </a:prstGeom>
          <a:ln w="47625" cap="flat">
            <a:solidFill>
              <a:srgbClr val="B20030"/>
            </a:solidFill>
            <a:prstDash val="solid"/>
            <a:headEnd type="none" w="sm" len="sm"/>
            <a:tailEnd type="none" w="sm" len="sm"/>
          </a:ln>
        </p:spPr>
      </p:sp>
      <p:sp>
        <p:nvSpPr>
          <p:cNvPr id="26" name="AutoShape 26"/>
          <p:cNvSpPr/>
          <p:nvPr/>
        </p:nvSpPr>
        <p:spPr>
          <a:xfrm>
            <a:off x="8545913" y="5495925"/>
            <a:ext cx="726865" cy="0"/>
          </a:xfrm>
          <a:prstGeom prst="line">
            <a:avLst/>
          </a:prstGeom>
          <a:ln w="47625" cap="flat">
            <a:solidFill>
              <a:srgbClr val="B20030"/>
            </a:solidFill>
            <a:prstDash val="solid"/>
            <a:headEnd type="none" w="sm" len="sm"/>
            <a:tailEnd type="none" w="sm" len="sm"/>
          </a:ln>
        </p:spPr>
      </p:sp>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566632" y="8348158"/>
            <a:ext cx="454117" cy="397352"/>
          </a:xfrm>
          <a:prstGeom prst="rect">
            <a:avLst/>
          </a:prstGeom>
        </p:spPr>
      </p:pic>
      <p:sp>
        <p:nvSpPr>
          <p:cNvPr id="28" name="TextBox 28"/>
          <p:cNvSpPr txBox="1"/>
          <p:nvPr/>
        </p:nvSpPr>
        <p:spPr>
          <a:xfrm>
            <a:off x="6975482" y="4925378"/>
            <a:ext cx="4389552" cy="537210"/>
          </a:xfrm>
          <a:prstGeom prst="rect">
            <a:avLst/>
          </a:prstGeom>
        </p:spPr>
        <p:txBody>
          <a:bodyPr lIns="0" tIns="0" rIns="0" bIns="0" rtlCol="0" anchor="t">
            <a:spAutoFit/>
          </a:bodyPr>
          <a:lstStyle/>
          <a:p>
            <a:pPr algn="just">
              <a:lnSpc>
                <a:spcPts val="4139"/>
              </a:lnSpc>
            </a:pPr>
            <a:r>
              <a:rPr lang="en-US" sz="3599" spc="-140">
                <a:solidFill>
                  <a:srgbClr val="B20030"/>
                </a:solidFill>
                <a:latin typeface="Nourd Light Bold"/>
              </a:rPr>
              <a:t>Priority Referral</a:t>
            </a:r>
          </a:p>
        </p:txBody>
      </p:sp>
      <p:sp>
        <p:nvSpPr>
          <p:cNvPr id="29" name="TextBox 29"/>
          <p:cNvSpPr txBox="1"/>
          <p:nvPr/>
        </p:nvSpPr>
        <p:spPr>
          <a:xfrm>
            <a:off x="6975482" y="6092795"/>
            <a:ext cx="4389552" cy="2741295"/>
          </a:xfrm>
          <a:prstGeom prst="rect">
            <a:avLst/>
          </a:prstGeom>
        </p:spPr>
        <p:txBody>
          <a:bodyPr lIns="0" tIns="0" rIns="0" bIns="0" rtlCol="0" anchor="t">
            <a:spAutoFit/>
          </a:bodyPr>
          <a:lstStyle/>
          <a:p>
            <a:pPr algn="just">
              <a:lnSpc>
                <a:spcPts val="3105"/>
              </a:lnSpc>
            </a:pPr>
            <a:r>
              <a:rPr lang="en-US" sz="2700" spc="-105">
                <a:solidFill>
                  <a:srgbClr val="B20030"/>
                </a:solidFill>
                <a:latin typeface="Nourd Light"/>
              </a:rPr>
              <a:t>Patients that are predicted to have more serious stages of heart disease would be given higher priority. The most urgent, high risk cases would be treated first, followed by those of a lower risk after </a:t>
            </a:r>
          </a:p>
        </p:txBody>
      </p:sp>
      <p:sp>
        <p:nvSpPr>
          <p:cNvPr id="30" name="TextBox 30"/>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
        <p:nvSpPr>
          <p:cNvPr id="31" name="TextBox 31"/>
          <p:cNvSpPr txBox="1"/>
          <p:nvPr/>
        </p:nvSpPr>
        <p:spPr>
          <a:xfrm>
            <a:off x="7087668" y="457200"/>
            <a:ext cx="4165178" cy="1028700"/>
          </a:xfrm>
          <a:prstGeom prst="rect">
            <a:avLst/>
          </a:prstGeom>
        </p:spPr>
        <p:txBody>
          <a:bodyPr lIns="0" tIns="0" rIns="0" bIns="0" rtlCol="0" anchor="t">
            <a:spAutoFit/>
          </a:bodyPr>
          <a:lstStyle/>
          <a:p>
            <a:pPr algn="ctr">
              <a:lnSpc>
                <a:spcPts val="8400"/>
              </a:lnSpc>
            </a:pPr>
            <a:r>
              <a:rPr lang="en-US" sz="6000" spc="-359">
                <a:solidFill>
                  <a:srgbClr val="000000"/>
                </a:solidFill>
                <a:latin typeface="Nourd Bold"/>
              </a:rPr>
              <a:t>Our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496030" y="1268343"/>
            <a:ext cx="4992061" cy="7368978"/>
            <a:chOff x="0" y="0"/>
            <a:chExt cx="1314781" cy="1940801"/>
          </a:xfrm>
        </p:grpSpPr>
        <p:sp>
          <p:nvSpPr>
            <p:cNvPr id="4" name="Freeform 4"/>
            <p:cNvSpPr/>
            <p:nvPr/>
          </p:nvSpPr>
          <p:spPr>
            <a:xfrm>
              <a:off x="0" y="0"/>
              <a:ext cx="1314781" cy="1940801"/>
            </a:xfrm>
            <a:custGeom>
              <a:avLst/>
              <a:gdLst/>
              <a:ahLst/>
              <a:cxnLst/>
              <a:rect l="l" t="t" r="r" b="b"/>
              <a:pathLst>
                <a:path w="1314781" h="1940801">
                  <a:moveTo>
                    <a:pt x="0" y="0"/>
                  </a:moveTo>
                  <a:lnTo>
                    <a:pt x="1314781" y="0"/>
                  </a:lnTo>
                  <a:lnTo>
                    <a:pt x="1314781" y="1940801"/>
                  </a:lnTo>
                  <a:lnTo>
                    <a:pt x="0" y="1940801"/>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1028700" y="1510730"/>
            <a:ext cx="7926721" cy="6179660"/>
            <a:chOff x="0" y="0"/>
            <a:chExt cx="10568961" cy="8239547"/>
          </a:xfrm>
        </p:grpSpPr>
        <p:pic>
          <p:nvPicPr>
            <p:cNvPr id="7" name="Picture 7"/>
            <p:cNvPicPr>
              <a:picLocks noChangeAspect="1"/>
            </p:cNvPicPr>
            <p:nvPr/>
          </p:nvPicPr>
          <p:blipFill>
            <a:blip r:embed="rId3"/>
            <a:srcRect l="7242" r="7242"/>
            <a:stretch>
              <a:fillRect/>
            </a:stretch>
          </p:blipFill>
          <p:spPr>
            <a:xfrm>
              <a:off x="0" y="0"/>
              <a:ext cx="10568961" cy="8239547"/>
            </a:xfrm>
            <a:prstGeom prst="rect">
              <a:avLst/>
            </a:prstGeom>
          </p:spPr>
        </p:pic>
      </p:grpSp>
      <p:sp>
        <p:nvSpPr>
          <p:cNvPr id="8" name="AutoShape 8"/>
          <p:cNvSpPr/>
          <p:nvPr/>
        </p:nvSpPr>
        <p:spPr>
          <a:xfrm>
            <a:off x="9736471" y="2160402"/>
            <a:ext cx="2387995" cy="0"/>
          </a:xfrm>
          <a:prstGeom prst="line">
            <a:avLst/>
          </a:prstGeom>
          <a:ln w="114300" cap="flat">
            <a:solidFill>
              <a:srgbClr val="B20030"/>
            </a:solidFill>
            <a:prstDash val="solid"/>
            <a:headEnd type="none" w="sm" len="sm"/>
            <a:tailEnd type="none" w="sm" len="sm"/>
          </a:ln>
        </p:spPr>
      </p:sp>
      <p:sp>
        <p:nvSpPr>
          <p:cNvPr id="9" name="AutoShape 9"/>
          <p:cNvSpPr/>
          <p:nvPr/>
        </p:nvSpPr>
        <p:spPr>
          <a:xfrm>
            <a:off x="12252301" y="2159137"/>
            <a:ext cx="1281098" cy="0"/>
          </a:xfrm>
          <a:prstGeom prst="line">
            <a:avLst/>
          </a:prstGeom>
          <a:ln w="114300" cap="flat">
            <a:solidFill>
              <a:srgbClr val="B20030"/>
            </a:solidFill>
            <a:prstDash val="solid"/>
            <a:headEnd type="none" w="sm" len="sm"/>
            <a:tailEnd type="none" w="sm" len="sm"/>
          </a:ln>
        </p:spPr>
      </p:sp>
      <p:sp>
        <p:nvSpPr>
          <p:cNvPr id="10" name="TextBox 10"/>
          <p:cNvSpPr txBox="1"/>
          <p:nvPr/>
        </p:nvSpPr>
        <p:spPr>
          <a:xfrm>
            <a:off x="9736471" y="1101862"/>
            <a:ext cx="7330897" cy="870584"/>
          </a:xfrm>
          <a:prstGeom prst="rect">
            <a:avLst/>
          </a:prstGeom>
        </p:spPr>
        <p:txBody>
          <a:bodyPr lIns="0" tIns="0" rIns="0" bIns="0" rtlCol="0" anchor="t">
            <a:spAutoFit/>
          </a:bodyPr>
          <a:lstStyle/>
          <a:p>
            <a:pPr>
              <a:lnSpc>
                <a:spcPts val="7140"/>
              </a:lnSpc>
            </a:pPr>
            <a:r>
              <a:rPr lang="en-US" sz="5100" spc="-306">
                <a:solidFill>
                  <a:srgbClr val="000000"/>
                </a:solidFill>
                <a:latin typeface="Nourd Bold"/>
              </a:rPr>
              <a:t>Predicting Immediate Risk</a:t>
            </a:r>
          </a:p>
        </p:txBody>
      </p:sp>
      <p:sp>
        <p:nvSpPr>
          <p:cNvPr id="11" name="TextBox 11"/>
          <p:cNvSpPr txBox="1"/>
          <p:nvPr/>
        </p:nvSpPr>
        <p:spPr>
          <a:xfrm>
            <a:off x="9736471" y="2581686"/>
            <a:ext cx="7522829" cy="1750695"/>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By looking at their immediate risk, GPs would be able to make more informed and accurate decisions to refer the patients to heart specialists.</a:t>
            </a:r>
          </a:p>
        </p:txBody>
      </p:sp>
      <p:sp>
        <p:nvSpPr>
          <p:cNvPr id="12" name="AutoShape 12"/>
          <p:cNvSpPr/>
          <p:nvPr/>
        </p:nvSpPr>
        <p:spPr>
          <a:xfrm rot="-5400000">
            <a:off x="-954745" y="6871360"/>
            <a:ext cx="3493821" cy="0"/>
          </a:xfrm>
          <a:prstGeom prst="line">
            <a:avLst/>
          </a:prstGeom>
          <a:ln w="38100" cap="flat">
            <a:solidFill>
              <a:srgbClr val="B20030"/>
            </a:solidFill>
            <a:prstDash val="solid"/>
            <a:headEnd type="none" w="sm" len="sm"/>
            <a:tailEnd type="none" w="sm" len="sm"/>
          </a:ln>
        </p:spPr>
      </p:sp>
      <p:sp>
        <p:nvSpPr>
          <p:cNvPr id="13" name="AutoShape 13"/>
          <p:cNvSpPr/>
          <p:nvPr/>
        </p:nvSpPr>
        <p:spPr>
          <a:xfrm>
            <a:off x="773115" y="7978242"/>
            <a:ext cx="1403854" cy="0"/>
          </a:xfrm>
          <a:prstGeom prst="line">
            <a:avLst/>
          </a:prstGeom>
          <a:ln w="38100" cap="flat">
            <a:solidFill>
              <a:srgbClr val="B20030"/>
            </a:solidFill>
            <a:prstDash val="solid"/>
            <a:headEnd type="none" w="sm" len="sm"/>
            <a:tailEnd type="none" w="sm" len="sm"/>
          </a:ln>
        </p:spPr>
      </p:sp>
      <p:sp>
        <p:nvSpPr>
          <p:cNvPr id="14" name="TextBox 14"/>
          <p:cNvSpPr txBox="1"/>
          <p:nvPr/>
        </p:nvSpPr>
        <p:spPr>
          <a:xfrm>
            <a:off x="9736471" y="4571788"/>
            <a:ext cx="7522829" cy="1322070"/>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This would also allow them to provide better preventive care to the other patients who do not need urgent help from specialists. </a:t>
            </a:r>
          </a:p>
        </p:txBody>
      </p:sp>
      <p:sp>
        <p:nvSpPr>
          <p:cNvPr id="15" name="TextBox 15"/>
          <p:cNvSpPr txBox="1"/>
          <p:nvPr/>
        </p:nvSpPr>
        <p:spPr>
          <a:xfrm>
            <a:off x="9736471" y="6133265"/>
            <a:ext cx="7522829" cy="893445"/>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Lessen the burden on NHCS staffs and reduce wastage of resources</a:t>
            </a:r>
          </a:p>
        </p:txBody>
      </p:sp>
      <p:sp>
        <p:nvSpPr>
          <p:cNvPr id="16" name="TextBox 16"/>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
        <p:nvSpPr>
          <p:cNvPr id="17" name="TextBox 17"/>
          <p:cNvSpPr txBox="1"/>
          <p:nvPr/>
        </p:nvSpPr>
        <p:spPr>
          <a:xfrm>
            <a:off x="9743409" y="7283885"/>
            <a:ext cx="7522829" cy="1750695"/>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Reduce the long appointment times to see heart specialists and allow those who urgently need the care to receive it as promptly as possible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1028700" y="2216855"/>
            <a:ext cx="4487289" cy="0"/>
          </a:xfrm>
          <a:prstGeom prst="line">
            <a:avLst/>
          </a:prstGeom>
          <a:ln w="114300" cap="flat">
            <a:solidFill>
              <a:srgbClr val="B20030"/>
            </a:solidFill>
            <a:prstDash val="solid"/>
            <a:headEnd type="none" w="sm" len="sm"/>
            <a:tailEnd type="none" w="sm" len="sm"/>
          </a:ln>
        </p:spPr>
      </p:sp>
      <p:sp>
        <p:nvSpPr>
          <p:cNvPr id="4" name="AutoShape 4"/>
          <p:cNvSpPr/>
          <p:nvPr/>
        </p:nvSpPr>
        <p:spPr>
          <a:xfrm>
            <a:off x="5633996" y="2215589"/>
            <a:ext cx="1281098" cy="0"/>
          </a:xfrm>
          <a:prstGeom prst="line">
            <a:avLst/>
          </a:prstGeom>
          <a:ln w="114300" cap="flat">
            <a:solidFill>
              <a:srgbClr val="B20030"/>
            </a:solidFill>
            <a:prstDash val="solid"/>
            <a:headEnd type="none" w="sm" len="sm"/>
            <a:tailEnd type="none" w="sm" len="sm"/>
          </a:ln>
        </p:spPr>
      </p:sp>
      <p:grpSp>
        <p:nvGrpSpPr>
          <p:cNvPr id="5" name="Group 5"/>
          <p:cNvGrpSpPr/>
          <p:nvPr/>
        </p:nvGrpSpPr>
        <p:grpSpPr>
          <a:xfrm>
            <a:off x="12658702" y="2293055"/>
            <a:ext cx="5629298" cy="4787377"/>
            <a:chOff x="0" y="0"/>
            <a:chExt cx="1482613" cy="1260873"/>
          </a:xfrm>
        </p:grpSpPr>
        <p:sp>
          <p:nvSpPr>
            <p:cNvPr id="6" name="Freeform 6"/>
            <p:cNvSpPr/>
            <p:nvPr/>
          </p:nvSpPr>
          <p:spPr>
            <a:xfrm>
              <a:off x="0" y="0"/>
              <a:ext cx="1482613" cy="1260873"/>
            </a:xfrm>
            <a:custGeom>
              <a:avLst/>
              <a:gdLst/>
              <a:ahLst/>
              <a:cxnLst/>
              <a:rect l="l" t="t" r="r" b="b"/>
              <a:pathLst>
                <a:path w="1482613" h="1260873">
                  <a:moveTo>
                    <a:pt x="0" y="0"/>
                  </a:moveTo>
                  <a:lnTo>
                    <a:pt x="1482613" y="0"/>
                  </a:lnTo>
                  <a:lnTo>
                    <a:pt x="1482613" y="1260873"/>
                  </a:lnTo>
                  <a:lnTo>
                    <a:pt x="0" y="1260873"/>
                  </a:lnTo>
                  <a:close/>
                </a:path>
              </a:pathLst>
            </a:custGeom>
            <a:solidFill>
              <a:srgbClr val="B2003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11379501" y="-5337"/>
            <a:ext cx="3157466" cy="1797697"/>
            <a:chOff x="0" y="0"/>
            <a:chExt cx="831596" cy="1260873"/>
          </a:xfrm>
        </p:grpSpPr>
        <p:sp>
          <p:nvSpPr>
            <p:cNvPr id="9" name="Freeform 9"/>
            <p:cNvSpPr/>
            <p:nvPr/>
          </p:nvSpPr>
          <p:spPr>
            <a:xfrm>
              <a:off x="0" y="0"/>
              <a:ext cx="831596" cy="1260873"/>
            </a:xfrm>
            <a:custGeom>
              <a:avLst/>
              <a:gdLst/>
              <a:ahLst/>
              <a:cxnLst/>
              <a:rect l="l" t="t" r="r" b="b"/>
              <a:pathLst>
                <a:path w="831596" h="1260873">
                  <a:moveTo>
                    <a:pt x="0" y="0"/>
                  </a:moveTo>
                  <a:lnTo>
                    <a:pt x="831596" y="0"/>
                  </a:lnTo>
                  <a:lnTo>
                    <a:pt x="831596" y="1260873"/>
                  </a:lnTo>
                  <a:lnTo>
                    <a:pt x="0" y="1260873"/>
                  </a:lnTo>
                  <a:close/>
                </a:path>
              </a:pathLst>
            </a:custGeom>
            <a:solidFill>
              <a:srgbClr val="B2003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9144000" y="6528815"/>
            <a:ext cx="3157466" cy="3758185"/>
            <a:chOff x="0" y="0"/>
            <a:chExt cx="831596" cy="1260873"/>
          </a:xfrm>
        </p:grpSpPr>
        <p:sp>
          <p:nvSpPr>
            <p:cNvPr id="12" name="Freeform 12"/>
            <p:cNvSpPr/>
            <p:nvPr/>
          </p:nvSpPr>
          <p:spPr>
            <a:xfrm>
              <a:off x="0" y="0"/>
              <a:ext cx="831596" cy="1260873"/>
            </a:xfrm>
            <a:custGeom>
              <a:avLst/>
              <a:gdLst/>
              <a:ahLst/>
              <a:cxnLst/>
              <a:rect l="l" t="t" r="r" b="b"/>
              <a:pathLst>
                <a:path w="831596" h="1260873">
                  <a:moveTo>
                    <a:pt x="0" y="0"/>
                  </a:moveTo>
                  <a:lnTo>
                    <a:pt x="831596" y="0"/>
                  </a:lnTo>
                  <a:lnTo>
                    <a:pt x="831596" y="1260873"/>
                  </a:lnTo>
                  <a:lnTo>
                    <a:pt x="0" y="1260873"/>
                  </a:lnTo>
                  <a:close/>
                </a:path>
              </a:pathLst>
            </a:custGeom>
            <a:solidFill>
              <a:srgbClr val="B20030"/>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pic>
        <p:nvPicPr>
          <p:cNvPr id="14" name="Picture 14"/>
          <p:cNvPicPr>
            <a:picLocks noChangeAspect="1"/>
          </p:cNvPicPr>
          <p:nvPr/>
        </p:nvPicPr>
        <p:blipFill>
          <a:blip r:embed="rId3"/>
          <a:srcRect/>
          <a:stretch>
            <a:fillRect/>
          </a:stretch>
        </p:blipFill>
        <p:spPr>
          <a:xfrm>
            <a:off x="9144000" y="2840626"/>
            <a:ext cx="9151968" cy="5147982"/>
          </a:xfrm>
          <a:prstGeom prst="rect">
            <a:avLst/>
          </a:prstGeom>
        </p:spPr>
      </p:pic>
      <p:sp>
        <p:nvSpPr>
          <p:cNvPr id="15" name="TextBox 15"/>
          <p:cNvSpPr txBox="1"/>
          <p:nvPr/>
        </p:nvSpPr>
        <p:spPr>
          <a:xfrm>
            <a:off x="1028700" y="1139264"/>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Priority Referral</a:t>
            </a:r>
          </a:p>
        </p:txBody>
      </p:sp>
      <p:sp>
        <p:nvSpPr>
          <p:cNvPr id="16" name="TextBox 16"/>
          <p:cNvSpPr txBox="1"/>
          <p:nvPr/>
        </p:nvSpPr>
        <p:spPr>
          <a:xfrm>
            <a:off x="1028700" y="3184995"/>
            <a:ext cx="7184568" cy="1322070"/>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Knowing a patient’s immediate risk level would also allow GPs to indicate priority levels to their referrals</a:t>
            </a:r>
          </a:p>
        </p:txBody>
      </p:sp>
      <p:sp>
        <p:nvSpPr>
          <p:cNvPr id="17" name="TextBox 17"/>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
        <p:nvSpPr>
          <p:cNvPr id="18" name="TextBox 18"/>
          <p:cNvSpPr txBox="1"/>
          <p:nvPr/>
        </p:nvSpPr>
        <p:spPr>
          <a:xfrm>
            <a:off x="1028700" y="5177358"/>
            <a:ext cx="7184568" cy="1322070"/>
          </a:xfrm>
          <a:prstGeom prst="rect">
            <a:avLst/>
          </a:prstGeom>
        </p:spPr>
        <p:txBody>
          <a:bodyPr lIns="0" tIns="0" rIns="0" bIns="0" rtlCol="0" anchor="t">
            <a:spAutoFit/>
          </a:bodyPr>
          <a:lstStyle/>
          <a:p>
            <a:pPr algn="just">
              <a:lnSpc>
                <a:spcPts val="3390"/>
              </a:lnSpc>
            </a:pPr>
            <a:r>
              <a:rPr lang="en-US" sz="3000" spc="-179">
                <a:solidFill>
                  <a:srgbClr val="000000"/>
                </a:solidFill>
                <a:latin typeface="Canva Sans"/>
              </a:rPr>
              <a:t>Patients that are predicted to have more serious stages of heart disease would be given higher priority</a:t>
            </a:r>
          </a:p>
        </p:txBody>
      </p:sp>
      <p:sp>
        <p:nvSpPr>
          <p:cNvPr id="19" name="TextBox 19"/>
          <p:cNvSpPr txBox="1"/>
          <p:nvPr/>
        </p:nvSpPr>
        <p:spPr>
          <a:xfrm>
            <a:off x="15473351" y="7994057"/>
            <a:ext cx="2625593" cy="286542"/>
          </a:xfrm>
          <a:prstGeom prst="rect">
            <a:avLst/>
          </a:prstGeom>
        </p:spPr>
        <p:txBody>
          <a:bodyPr lIns="0" tIns="0" rIns="0" bIns="0" rtlCol="0" anchor="t">
            <a:spAutoFit/>
          </a:bodyPr>
          <a:lstStyle/>
          <a:p>
            <a:pPr algn="ctr">
              <a:lnSpc>
                <a:spcPts val="2213"/>
              </a:lnSpc>
            </a:pPr>
            <a:r>
              <a:rPr lang="en-US" sz="1581">
                <a:solidFill>
                  <a:srgbClr val="000000"/>
                </a:solidFill>
                <a:latin typeface="Canva Sans"/>
              </a:rPr>
              <a:t>Jurgen Ziewe/Getty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56222" y="534540"/>
            <a:ext cx="903078" cy="988321"/>
          </a:xfrm>
          <a:prstGeom prst="rect">
            <a:avLst/>
          </a:prstGeom>
        </p:spPr>
      </p:pic>
      <p:grpSp>
        <p:nvGrpSpPr>
          <p:cNvPr id="4" name="Group 4"/>
          <p:cNvGrpSpPr/>
          <p:nvPr/>
        </p:nvGrpSpPr>
        <p:grpSpPr>
          <a:xfrm>
            <a:off x="0" y="0"/>
            <a:ext cx="18288000" cy="2227468"/>
            <a:chOff x="0" y="0"/>
            <a:chExt cx="4816593" cy="586658"/>
          </a:xfrm>
        </p:grpSpPr>
        <p:sp>
          <p:nvSpPr>
            <p:cNvPr id="5" name="Freeform 5"/>
            <p:cNvSpPr/>
            <p:nvPr/>
          </p:nvSpPr>
          <p:spPr>
            <a:xfrm>
              <a:off x="0" y="0"/>
              <a:ext cx="4816592" cy="586658"/>
            </a:xfrm>
            <a:custGeom>
              <a:avLst/>
              <a:gdLst/>
              <a:ahLst/>
              <a:cxnLst/>
              <a:rect l="l" t="t" r="r" b="b"/>
              <a:pathLst>
                <a:path w="4816592" h="586658">
                  <a:moveTo>
                    <a:pt x="0" y="0"/>
                  </a:moveTo>
                  <a:lnTo>
                    <a:pt x="4816592" y="0"/>
                  </a:lnTo>
                  <a:lnTo>
                    <a:pt x="4816592" y="586658"/>
                  </a:lnTo>
                  <a:lnTo>
                    <a:pt x="0" y="586658"/>
                  </a:lnTo>
                  <a:close/>
                </a:path>
              </a:pathLst>
            </a:custGeom>
            <a:solidFill>
              <a:srgbClr val="B2003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pic>
        <p:nvPicPr>
          <p:cNvPr id="7" name="Picture 7"/>
          <p:cNvPicPr>
            <a:picLocks noChangeAspect="1"/>
          </p:cNvPicPr>
          <p:nvPr/>
        </p:nvPicPr>
        <p:blipFill>
          <a:blip r:embed="rId5"/>
          <a:srcRect b="10976"/>
          <a:stretch>
            <a:fillRect/>
          </a:stretch>
        </p:blipFill>
        <p:spPr>
          <a:xfrm>
            <a:off x="2406052" y="3470298"/>
            <a:ext cx="12554895" cy="3866895"/>
          </a:xfrm>
          <a:prstGeom prst="rect">
            <a:avLst/>
          </a:prstGeom>
        </p:spPr>
      </p:pic>
      <p:sp>
        <p:nvSpPr>
          <p:cNvPr id="8" name="TextBox 8"/>
          <p:cNvSpPr txBox="1"/>
          <p:nvPr/>
        </p:nvSpPr>
        <p:spPr>
          <a:xfrm>
            <a:off x="1300231" y="7906475"/>
            <a:ext cx="15419969" cy="2179320"/>
          </a:xfrm>
          <a:prstGeom prst="rect">
            <a:avLst/>
          </a:prstGeom>
        </p:spPr>
        <p:txBody>
          <a:bodyPr lIns="0" tIns="0" rIns="0" bIns="0" rtlCol="0" anchor="t">
            <a:spAutoFit/>
          </a:bodyPr>
          <a:lstStyle/>
          <a:p>
            <a:pPr algn="just">
              <a:lnSpc>
                <a:spcPts val="3390"/>
              </a:lnSpc>
            </a:pPr>
            <a:r>
              <a:rPr lang="en-US" sz="3000">
                <a:solidFill>
                  <a:srgbClr val="000000"/>
                </a:solidFill>
                <a:latin typeface="Canva Sans"/>
              </a:rPr>
              <a:t>Our recommended approach on how to best implement our analytics solutions to achieve more accurate referrals as well as prioritise patients that are in need of the most urgent care. </a:t>
            </a:r>
          </a:p>
          <a:p>
            <a:pPr algn="just">
              <a:lnSpc>
                <a:spcPts val="3390"/>
              </a:lnSpc>
            </a:pPr>
            <a:endParaRPr lang="en-US" sz="3000">
              <a:solidFill>
                <a:srgbClr val="000000"/>
              </a:solidFill>
              <a:latin typeface="Canva Sans"/>
            </a:endParaRPr>
          </a:p>
          <a:p>
            <a:pPr algn="just">
              <a:lnSpc>
                <a:spcPts val="3390"/>
              </a:lnSpc>
            </a:pPr>
            <a:endParaRPr lang="en-US" sz="3000">
              <a:solidFill>
                <a:srgbClr val="000000"/>
              </a:solidFill>
              <a:latin typeface="Canva Sans"/>
            </a:endParaRPr>
          </a:p>
        </p:txBody>
      </p:sp>
      <p:sp>
        <p:nvSpPr>
          <p:cNvPr id="9" name="TextBox 9"/>
          <p:cNvSpPr txBox="1"/>
          <p:nvPr/>
        </p:nvSpPr>
        <p:spPr>
          <a:xfrm>
            <a:off x="3841961" y="789726"/>
            <a:ext cx="10604078" cy="1028700"/>
          </a:xfrm>
          <a:prstGeom prst="rect">
            <a:avLst/>
          </a:prstGeom>
        </p:spPr>
        <p:txBody>
          <a:bodyPr lIns="0" tIns="0" rIns="0" bIns="0" rtlCol="0" anchor="t">
            <a:spAutoFit/>
          </a:bodyPr>
          <a:lstStyle/>
          <a:p>
            <a:pPr algn="ctr">
              <a:lnSpc>
                <a:spcPts val="8400"/>
              </a:lnSpc>
            </a:pPr>
            <a:r>
              <a:rPr lang="en-US" sz="6000" spc="-359" dirty="0">
                <a:solidFill>
                  <a:srgbClr val="FFFFFF"/>
                </a:solidFill>
                <a:latin typeface="Nourd Bold"/>
              </a:rPr>
              <a:t>Recommended</a:t>
            </a:r>
          </a:p>
        </p:txBody>
      </p:sp>
      <p:sp>
        <p:nvSpPr>
          <p:cNvPr id="10" name="TextBox 10"/>
          <p:cNvSpPr txBox="1"/>
          <p:nvPr/>
        </p:nvSpPr>
        <p:spPr>
          <a:xfrm>
            <a:off x="-3410895" y="2643594"/>
            <a:ext cx="12554895" cy="580390"/>
          </a:xfrm>
          <a:prstGeom prst="rect">
            <a:avLst/>
          </a:prstGeom>
        </p:spPr>
        <p:txBody>
          <a:bodyPr lIns="0" tIns="0" rIns="0" bIns="0" rtlCol="0" anchor="t">
            <a:spAutoFit/>
          </a:bodyPr>
          <a:lstStyle/>
          <a:p>
            <a:pPr algn="ctr">
              <a:lnSpc>
                <a:spcPts val="4759"/>
              </a:lnSpc>
              <a:spcBef>
                <a:spcPct val="0"/>
              </a:spcBef>
            </a:pPr>
            <a:r>
              <a:rPr lang="en-US" sz="3399" spc="-203">
                <a:solidFill>
                  <a:srgbClr val="000000"/>
                </a:solidFill>
                <a:latin typeface="Nourd Bold"/>
              </a:rPr>
              <a:t>Referral Process</a:t>
            </a:r>
          </a:p>
        </p:txBody>
      </p:sp>
      <p:sp>
        <p:nvSpPr>
          <p:cNvPr id="11" name="TextBox 11"/>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
        <p:nvSpPr>
          <p:cNvPr id="12" name="AutoShape 12"/>
          <p:cNvSpPr/>
          <p:nvPr/>
        </p:nvSpPr>
        <p:spPr>
          <a:xfrm>
            <a:off x="1358993" y="3253190"/>
            <a:ext cx="2387995" cy="0"/>
          </a:xfrm>
          <a:prstGeom prst="line">
            <a:avLst/>
          </a:prstGeom>
          <a:ln w="114300" cap="flat">
            <a:solidFill>
              <a:srgbClr val="B20030"/>
            </a:solidFill>
            <a:prstDash val="solid"/>
            <a:headEnd type="none" w="sm" len="sm"/>
            <a:tailEnd type="none" w="sm" len="sm"/>
          </a:ln>
        </p:spPr>
      </p:sp>
      <p:sp>
        <p:nvSpPr>
          <p:cNvPr id="13" name="AutoShape 13"/>
          <p:cNvSpPr/>
          <p:nvPr/>
        </p:nvSpPr>
        <p:spPr>
          <a:xfrm>
            <a:off x="3874824" y="3251924"/>
            <a:ext cx="1281098" cy="0"/>
          </a:xfrm>
          <a:prstGeom prst="line">
            <a:avLst/>
          </a:prstGeom>
          <a:ln w="114300" cap="flat">
            <a:solidFill>
              <a:srgbClr val="B2003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90254" y="3600450"/>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8019820" y="8366870"/>
            <a:ext cx="1889697" cy="0"/>
          </a:xfrm>
          <a:prstGeom prst="line">
            <a:avLst/>
          </a:prstGeom>
          <a:ln w="38100" cap="flat">
            <a:solidFill>
              <a:srgbClr val="B20030"/>
            </a:solidFill>
            <a:prstDash val="solid"/>
            <a:headEnd type="none" w="sm" len="sm"/>
            <a:tailEnd type="none" w="sm" len="sm"/>
          </a:ln>
        </p:spPr>
      </p:sp>
      <p:sp>
        <p:nvSpPr>
          <p:cNvPr id="7" name="AutoShape 7"/>
          <p:cNvSpPr/>
          <p:nvPr/>
        </p:nvSpPr>
        <p:spPr>
          <a:xfrm rot="-5399999">
            <a:off x="7174898" y="7521947"/>
            <a:ext cx="1708895" cy="0"/>
          </a:xfrm>
          <a:prstGeom prst="line">
            <a:avLst/>
          </a:prstGeom>
          <a:ln w="38100" cap="flat">
            <a:solidFill>
              <a:srgbClr val="B20030"/>
            </a:solidFill>
            <a:prstDash val="solid"/>
            <a:headEnd type="none" w="sm" len="sm"/>
            <a:tailEnd type="none" w="sm" len="sm"/>
          </a:ln>
        </p:spPr>
      </p:sp>
      <p:sp>
        <p:nvSpPr>
          <p:cNvPr id="8" name="AutoShape 8"/>
          <p:cNvSpPr/>
          <p:nvPr/>
        </p:nvSpPr>
        <p:spPr>
          <a:xfrm>
            <a:off x="1028700" y="2450701"/>
            <a:ext cx="2035678" cy="0"/>
          </a:xfrm>
          <a:prstGeom prst="line">
            <a:avLst/>
          </a:prstGeom>
          <a:ln w="114300" cap="flat">
            <a:solidFill>
              <a:srgbClr val="B20030"/>
            </a:solidFill>
            <a:prstDash val="solid"/>
            <a:headEnd type="none" w="sm" len="sm"/>
            <a:tailEnd type="none" w="sm" len="sm"/>
          </a:ln>
        </p:spPr>
      </p:sp>
      <p:sp>
        <p:nvSpPr>
          <p:cNvPr id="9" name="AutoShape 9"/>
          <p:cNvSpPr/>
          <p:nvPr/>
        </p:nvSpPr>
        <p:spPr>
          <a:xfrm>
            <a:off x="3170682" y="2449435"/>
            <a:ext cx="1281098" cy="0"/>
          </a:xfrm>
          <a:prstGeom prst="line">
            <a:avLst/>
          </a:prstGeom>
          <a:ln w="114300" cap="flat">
            <a:solidFill>
              <a:srgbClr val="B20030"/>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8168144" y="2511127"/>
            <a:ext cx="10119853" cy="5701326"/>
          </a:xfrm>
          <a:prstGeom prst="rect">
            <a:avLst/>
          </a:prstGeom>
        </p:spPr>
      </p:pic>
      <p:sp>
        <p:nvSpPr>
          <p:cNvPr id="11" name="TextBox 11"/>
          <p:cNvSpPr txBox="1"/>
          <p:nvPr/>
        </p:nvSpPr>
        <p:spPr>
          <a:xfrm>
            <a:off x="1028700" y="1373110"/>
            <a:ext cx="8346615"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Prototype</a:t>
            </a:r>
          </a:p>
        </p:txBody>
      </p:sp>
      <p:sp>
        <p:nvSpPr>
          <p:cNvPr id="12" name="TextBox 12"/>
          <p:cNvSpPr txBox="1"/>
          <p:nvPr/>
        </p:nvSpPr>
        <p:spPr>
          <a:xfrm>
            <a:off x="1028700" y="3249863"/>
            <a:ext cx="6577060" cy="14366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Our solution will be made available on the web and GPs can just access the website from their work compute</a:t>
            </a:r>
          </a:p>
        </p:txBody>
      </p:sp>
      <p:sp>
        <p:nvSpPr>
          <p:cNvPr id="13" name="TextBox 13"/>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
        <p:nvSpPr>
          <p:cNvPr id="14" name="TextBox 14"/>
          <p:cNvSpPr txBox="1"/>
          <p:nvPr/>
        </p:nvSpPr>
        <p:spPr>
          <a:xfrm>
            <a:off x="1028700" y="5249926"/>
            <a:ext cx="6577060" cy="23891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GPs can just log in and create a patient profile along with the patient data obtained from his preliminary tests and receive a binary decision of whether to refer the patient or not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9224"/>
          <a:stretch>
            <a:fillRect/>
          </a:stretch>
        </p:blipFill>
        <p:spPr>
          <a:xfrm>
            <a:off x="0" y="467133"/>
            <a:ext cx="18288000" cy="93527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90254" y="3600450"/>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8019820" y="8366870"/>
            <a:ext cx="1889697" cy="0"/>
          </a:xfrm>
          <a:prstGeom prst="line">
            <a:avLst/>
          </a:prstGeom>
          <a:ln w="38100" cap="flat">
            <a:solidFill>
              <a:srgbClr val="B20030"/>
            </a:solidFill>
            <a:prstDash val="solid"/>
            <a:headEnd type="none" w="sm" len="sm"/>
            <a:tailEnd type="none" w="sm" len="sm"/>
          </a:ln>
        </p:spPr>
      </p:sp>
      <p:sp>
        <p:nvSpPr>
          <p:cNvPr id="7" name="AutoShape 7"/>
          <p:cNvSpPr/>
          <p:nvPr/>
        </p:nvSpPr>
        <p:spPr>
          <a:xfrm rot="-5399999">
            <a:off x="7174898" y="7521947"/>
            <a:ext cx="1708895" cy="0"/>
          </a:xfrm>
          <a:prstGeom prst="line">
            <a:avLst/>
          </a:prstGeom>
          <a:ln w="38100" cap="flat">
            <a:solidFill>
              <a:srgbClr val="B20030"/>
            </a:solidFill>
            <a:prstDash val="solid"/>
            <a:headEnd type="none" w="sm" len="sm"/>
            <a:tailEnd type="none" w="sm" len="sm"/>
          </a:ln>
        </p:spPr>
      </p:sp>
      <p:sp>
        <p:nvSpPr>
          <p:cNvPr id="8" name="AutoShape 8"/>
          <p:cNvSpPr/>
          <p:nvPr/>
        </p:nvSpPr>
        <p:spPr>
          <a:xfrm>
            <a:off x="1028700" y="2436742"/>
            <a:ext cx="2035678" cy="0"/>
          </a:xfrm>
          <a:prstGeom prst="line">
            <a:avLst/>
          </a:prstGeom>
          <a:ln w="114300" cap="flat">
            <a:solidFill>
              <a:srgbClr val="B20030"/>
            </a:solidFill>
            <a:prstDash val="solid"/>
            <a:headEnd type="none" w="sm" len="sm"/>
            <a:tailEnd type="none" w="sm" len="sm"/>
          </a:ln>
        </p:spPr>
      </p:sp>
      <p:sp>
        <p:nvSpPr>
          <p:cNvPr id="9" name="AutoShape 9"/>
          <p:cNvSpPr/>
          <p:nvPr/>
        </p:nvSpPr>
        <p:spPr>
          <a:xfrm>
            <a:off x="3170682" y="2435477"/>
            <a:ext cx="1281098" cy="0"/>
          </a:xfrm>
          <a:prstGeom prst="line">
            <a:avLst/>
          </a:prstGeom>
          <a:ln w="114300" cap="flat">
            <a:solidFill>
              <a:srgbClr val="B20030"/>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8185661" y="2551042"/>
            <a:ext cx="10102339" cy="5696473"/>
          </a:xfrm>
          <a:prstGeom prst="rect">
            <a:avLst/>
          </a:prstGeom>
        </p:spPr>
      </p:pic>
      <p:sp>
        <p:nvSpPr>
          <p:cNvPr id="11" name="TextBox 11"/>
          <p:cNvSpPr txBox="1"/>
          <p:nvPr/>
        </p:nvSpPr>
        <p:spPr>
          <a:xfrm>
            <a:off x="1028700" y="1359152"/>
            <a:ext cx="8346615"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Prototype</a:t>
            </a:r>
          </a:p>
        </p:txBody>
      </p:sp>
      <p:sp>
        <p:nvSpPr>
          <p:cNvPr id="12" name="TextBox 12"/>
          <p:cNvSpPr txBox="1"/>
          <p:nvPr/>
        </p:nvSpPr>
        <p:spPr>
          <a:xfrm>
            <a:off x="1028700" y="3369654"/>
            <a:ext cx="6577060" cy="238912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GPs can just log in and create a patient profile along with the patient data obtained from his preliminary tests and receive a binary decision of whether to refer the patient or not</a:t>
            </a:r>
          </a:p>
        </p:txBody>
      </p:sp>
      <p:sp>
        <p:nvSpPr>
          <p:cNvPr id="13" name="TextBox 13"/>
          <p:cNvSpPr txBox="1"/>
          <p:nvPr/>
        </p:nvSpPr>
        <p:spPr>
          <a:xfrm>
            <a:off x="16720200" y="9647010"/>
            <a:ext cx="137874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Javier Tan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0" y="3564801"/>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9009959" y="2166844"/>
            <a:ext cx="1697158" cy="0"/>
          </a:xfrm>
          <a:prstGeom prst="line">
            <a:avLst/>
          </a:prstGeom>
          <a:ln w="114300" cap="flat">
            <a:solidFill>
              <a:srgbClr val="B20030"/>
            </a:solidFill>
            <a:prstDash val="solid"/>
            <a:headEnd type="none" w="sm" len="sm"/>
            <a:tailEnd type="none" w="sm" len="sm"/>
          </a:ln>
        </p:spPr>
      </p:sp>
      <p:sp>
        <p:nvSpPr>
          <p:cNvPr id="7" name="AutoShape 7"/>
          <p:cNvSpPr/>
          <p:nvPr/>
        </p:nvSpPr>
        <p:spPr>
          <a:xfrm>
            <a:off x="11278617" y="2166844"/>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616822" y="2747202"/>
            <a:ext cx="6964102" cy="4697119"/>
          </a:xfrm>
          <a:prstGeom prst="rect">
            <a:avLst/>
          </a:prstGeom>
        </p:spPr>
      </p:pic>
      <p:sp>
        <p:nvSpPr>
          <p:cNvPr id="9" name="TextBox 9"/>
          <p:cNvSpPr txBox="1"/>
          <p:nvPr/>
        </p:nvSpPr>
        <p:spPr>
          <a:xfrm>
            <a:off x="9009959" y="1138144"/>
            <a:ext cx="89226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Data Set </a:t>
            </a:r>
          </a:p>
        </p:txBody>
      </p:sp>
      <p:sp>
        <p:nvSpPr>
          <p:cNvPr id="10" name="TextBox 10"/>
          <p:cNvSpPr txBox="1"/>
          <p:nvPr/>
        </p:nvSpPr>
        <p:spPr>
          <a:xfrm>
            <a:off x="0" y="7349071"/>
            <a:ext cx="8567058" cy="866319"/>
          </a:xfrm>
          <a:prstGeom prst="rect">
            <a:avLst/>
          </a:prstGeom>
        </p:spPr>
        <p:txBody>
          <a:bodyPr lIns="0" tIns="0" rIns="0" bIns="0" rtlCol="0" anchor="t">
            <a:spAutoFit/>
          </a:bodyPr>
          <a:lstStyle/>
          <a:p>
            <a:pPr algn="ctr">
              <a:lnSpc>
                <a:spcPts val="7331"/>
              </a:lnSpc>
              <a:spcBef>
                <a:spcPct val="0"/>
              </a:spcBef>
            </a:pPr>
            <a:r>
              <a:rPr lang="en-US" sz="5236" spc="-314">
                <a:solidFill>
                  <a:srgbClr val="000000"/>
                </a:solidFill>
                <a:latin typeface="Nourd Bold"/>
              </a:rPr>
              <a:t>Machine learning depository</a:t>
            </a:r>
          </a:p>
        </p:txBody>
      </p:sp>
      <p:sp>
        <p:nvSpPr>
          <p:cNvPr id="11" name="TextBox 11"/>
          <p:cNvSpPr txBox="1"/>
          <p:nvPr/>
        </p:nvSpPr>
        <p:spPr>
          <a:xfrm>
            <a:off x="9009959" y="7600259"/>
            <a:ext cx="8922608" cy="2389111"/>
          </a:xfrm>
          <a:prstGeom prst="rect">
            <a:avLst/>
          </a:prstGeom>
        </p:spPr>
        <p:txBody>
          <a:bodyPr lIns="0" tIns="0" rIns="0" bIns="0" rtlCol="0" anchor="t">
            <a:spAutoFit/>
          </a:bodyPr>
          <a:lstStyle/>
          <a:p>
            <a:pPr>
              <a:lnSpc>
                <a:spcPts val="3766"/>
              </a:lnSpc>
            </a:pPr>
            <a:r>
              <a:rPr lang="en-US" sz="2690" u="sng">
                <a:solidFill>
                  <a:srgbClr val="000000"/>
                </a:solidFill>
                <a:latin typeface="Canva Sans"/>
              </a:rPr>
              <a:t>Dependent Variable:</a:t>
            </a:r>
          </a:p>
          <a:p>
            <a:pPr marL="580880" lvl="1" indent="-290440">
              <a:lnSpc>
                <a:spcPts val="3766"/>
              </a:lnSpc>
              <a:buFont typeface="Arial"/>
              <a:buChar char="•"/>
            </a:pPr>
            <a:r>
              <a:rPr lang="en-US" sz="2690">
                <a:solidFill>
                  <a:srgbClr val="000000"/>
                </a:solidFill>
                <a:latin typeface="Canva Sans"/>
              </a:rPr>
              <a:t>Heart disease stage</a:t>
            </a:r>
          </a:p>
          <a:p>
            <a:pPr marL="1161760" lvl="2" indent="-387253">
              <a:lnSpc>
                <a:spcPts val="3766"/>
              </a:lnSpc>
              <a:buFont typeface="Arial"/>
              <a:buChar char="⚬"/>
            </a:pPr>
            <a:r>
              <a:rPr lang="en-US" sz="2690">
                <a:solidFill>
                  <a:srgbClr val="000000"/>
                </a:solidFill>
                <a:latin typeface="Canva Sans"/>
              </a:rPr>
              <a:t>0: disease free</a:t>
            </a:r>
          </a:p>
          <a:p>
            <a:pPr marL="1161760" lvl="2" indent="-387253">
              <a:lnSpc>
                <a:spcPts val="3766"/>
              </a:lnSpc>
              <a:buFont typeface="Arial"/>
              <a:buChar char="⚬"/>
            </a:pPr>
            <a:r>
              <a:rPr lang="en-US" sz="2690">
                <a:solidFill>
                  <a:srgbClr val="000000"/>
                </a:solidFill>
                <a:latin typeface="Canva Sans"/>
              </a:rPr>
              <a:t>1-4: corresponding stages of heart disease</a:t>
            </a:r>
          </a:p>
          <a:p>
            <a:pPr>
              <a:lnSpc>
                <a:spcPts val="3766"/>
              </a:lnSpc>
            </a:pPr>
            <a:endParaRPr lang="en-US" sz="2690">
              <a:solidFill>
                <a:srgbClr val="000000"/>
              </a:solidFill>
              <a:latin typeface="Canva Sans"/>
            </a:endParaRPr>
          </a:p>
        </p:txBody>
      </p:sp>
      <p:sp>
        <p:nvSpPr>
          <p:cNvPr id="12" name="TextBox 12"/>
          <p:cNvSpPr txBox="1"/>
          <p:nvPr/>
        </p:nvSpPr>
        <p:spPr>
          <a:xfrm>
            <a:off x="12985644" y="3361031"/>
            <a:ext cx="4692756" cy="1436611"/>
          </a:xfrm>
          <a:prstGeom prst="rect">
            <a:avLst/>
          </a:prstGeom>
        </p:spPr>
        <p:txBody>
          <a:bodyPr lIns="0" tIns="0" rIns="0" bIns="0" rtlCol="0" anchor="t">
            <a:spAutoFit/>
          </a:bodyPr>
          <a:lstStyle/>
          <a:p>
            <a:pPr marL="580880" lvl="1" indent="-290440">
              <a:lnSpc>
                <a:spcPts val="3766"/>
              </a:lnSpc>
              <a:buFont typeface="Arial"/>
              <a:buChar char="•"/>
            </a:pPr>
            <a:r>
              <a:rPr lang="en-US" sz="2690">
                <a:solidFill>
                  <a:srgbClr val="000000"/>
                </a:solidFill>
                <a:latin typeface="Canva Sans"/>
              </a:rPr>
              <a:t>Resting blood pressure</a:t>
            </a:r>
          </a:p>
          <a:p>
            <a:pPr marL="580880" lvl="1" indent="-290440">
              <a:lnSpc>
                <a:spcPts val="3766"/>
              </a:lnSpc>
              <a:buFont typeface="Arial"/>
              <a:buChar char="•"/>
            </a:pPr>
            <a:r>
              <a:rPr lang="en-US" sz="2690">
                <a:solidFill>
                  <a:srgbClr val="000000"/>
                </a:solidFill>
                <a:latin typeface="Canva Sans"/>
              </a:rPr>
              <a:t>Fasting blood sugar level</a:t>
            </a:r>
          </a:p>
          <a:p>
            <a:pPr marL="580880" lvl="1" indent="-290440">
              <a:lnSpc>
                <a:spcPts val="3766"/>
              </a:lnSpc>
              <a:buFont typeface="Arial"/>
              <a:buChar char="•"/>
            </a:pPr>
            <a:r>
              <a:rPr lang="en-US" sz="2690">
                <a:solidFill>
                  <a:srgbClr val="000000"/>
                </a:solidFill>
                <a:latin typeface="Canva Sans"/>
              </a:rPr>
              <a:t>Cholesterol level</a:t>
            </a:r>
          </a:p>
        </p:txBody>
      </p:sp>
      <p:sp>
        <p:nvSpPr>
          <p:cNvPr id="13" name="TextBox 13"/>
          <p:cNvSpPr txBox="1"/>
          <p:nvPr/>
        </p:nvSpPr>
        <p:spPr>
          <a:xfrm>
            <a:off x="9009959" y="3361031"/>
            <a:ext cx="3549756" cy="1436611"/>
          </a:xfrm>
          <a:prstGeom prst="rect">
            <a:avLst/>
          </a:prstGeom>
        </p:spPr>
        <p:txBody>
          <a:bodyPr lIns="0" tIns="0" rIns="0" bIns="0" rtlCol="0" anchor="t">
            <a:spAutoFit/>
          </a:bodyPr>
          <a:lstStyle/>
          <a:p>
            <a:pPr marL="580880" lvl="1" indent="-290440">
              <a:lnSpc>
                <a:spcPts val="3766"/>
              </a:lnSpc>
              <a:buFont typeface="Arial"/>
              <a:buChar char="•"/>
            </a:pPr>
            <a:r>
              <a:rPr lang="en-US" sz="2690">
                <a:solidFill>
                  <a:srgbClr val="000000"/>
                </a:solidFill>
                <a:latin typeface="Canva Sans"/>
              </a:rPr>
              <a:t>Age</a:t>
            </a:r>
          </a:p>
          <a:p>
            <a:pPr marL="580880" lvl="1" indent="-290440">
              <a:lnSpc>
                <a:spcPts val="3766"/>
              </a:lnSpc>
              <a:buFont typeface="Arial"/>
              <a:buChar char="•"/>
            </a:pPr>
            <a:r>
              <a:rPr lang="en-US" sz="2690">
                <a:solidFill>
                  <a:srgbClr val="000000"/>
                </a:solidFill>
                <a:latin typeface="Canva Sans"/>
              </a:rPr>
              <a:t>Sex </a:t>
            </a:r>
          </a:p>
          <a:p>
            <a:pPr marL="580880" lvl="1" indent="-290440">
              <a:lnSpc>
                <a:spcPts val="3766"/>
              </a:lnSpc>
              <a:buFont typeface="Arial"/>
              <a:buChar char="•"/>
            </a:pPr>
            <a:r>
              <a:rPr lang="en-US" sz="2690">
                <a:solidFill>
                  <a:srgbClr val="000000"/>
                </a:solidFill>
                <a:latin typeface="Canva Sans"/>
              </a:rPr>
              <a:t>Chest Pain type</a:t>
            </a:r>
          </a:p>
        </p:txBody>
      </p:sp>
      <p:sp>
        <p:nvSpPr>
          <p:cNvPr id="14" name="TextBox 14"/>
          <p:cNvSpPr txBox="1"/>
          <p:nvPr/>
        </p:nvSpPr>
        <p:spPr>
          <a:xfrm>
            <a:off x="9009959" y="4911496"/>
            <a:ext cx="4807056" cy="1436611"/>
          </a:xfrm>
          <a:prstGeom prst="rect">
            <a:avLst/>
          </a:prstGeom>
        </p:spPr>
        <p:txBody>
          <a:bodyPr lIns="0" tIns="0" rIns="0" bIns="0" rtlCol="0" anchor="t">
            <a:spAutoFit/>
          </a:bodyPr>
          <a:lstStyle/>
          <a:p>
            <a:pPr marL="580880" lvl="1" indent="-290440">
              <a:lnSpc>
                <a:spcPts val="3766"/>
              </a:lnSpc>
              <a:buFont typeface="Arial"/>
              <a:buChar char="•"/>
            </a:pPr>
            <a:r>
              <a:rPr lang="en-US" sz="2690">
                <a:solidFill>
                  <a:srgbClr val="000000"/>
                </a:solidFill>
                <a:latin typeface="Canva Sans"/>
              </a:rPr>
              <a:t>Thalassemia</a:t>
            </a:r>
          </a:p>
          <a:p>
            <a:pPr marL="580880" lvl="1" indent="-290440">
              <a:lnSpc>
                <a:spcPts val="3766"/>
              </a:lnSpc>
              <a:buFont typeface="Arial"/>
              <a:buChar char="•"/>
            </a:pPr>
            <a:r>
              <a:rPr lang="en-US" sz="2690">
                <a:solidFill>
                  <a:srgbClr val="000000"/>
                </a:solidFill>
                <a:latin typeface="Canva Sans"/>
              </a:rPr>
              <a:t>ST depression</a:t>
            </a:r>
          </a:p>
          <a:p>
            <a:pPr marL="580880" lvl="1" indent="-290440">
              <a:lnSpc>
                <a:spcPts val="3766"/>
              </a:lnSpc>
              <a:buFont typeface="Arial"/>
              <a:buChar char="•"/>
            </a:pPr>
            <a:r>
              <a:rPr lang="en-US" sz="2690">
                <a:solidFill>
                  <a:srgbClr val="000000"/>
                </a:solidFill>
                <a:latin typeface="Canva Sans"/>
              </a:rPr>
              <a:t>Maximum Heart rate </a:t>
            </a:r>
          </a:p>
        </p:txBody>
      </p:sp>
      <p:sp>
        <p:nvSpPr>
          <p:cNvPr id="15" name="TextBox 15"/>
          <p:cNvSpPr txBox="1"/>
          <p:nvPr/>
        </p:nvSpPr>
        <p:spPr>
          <a:xfrm>
            <a:off x="12995169" y="4876686"/>
            <a:ext cx="5302356" cy="1436611"/>
          </a:xfrm>
          <a:prstGeom prst="rect">
            <a:avLst/>
          </a:prstGeom>
        </p:spPr>
        <p:txBody>
          <a:bodyPr lIns="0" tIns="0" rIns="0" bIns="0" rtlCol="0" anchor="t">
            <a:spAutoFit/>
          </a:bodyPr>
          <a:lstStyle/>
          <a:p>
            <a:pPr marL="580880" lvl="1" indent="-290440">
              <a:lnSpc>
                <a:spcPts val="3766"/>
              </a:lnSpc>
              <a:buFont typeface="Arial"/>
              <a:buChar char="•"/>
            </a:pPr>
            <a:r>
              <a:rPr lang="en-US" sz="2690">
                <a:solidFill>
                  <a:srgbClr val="000000"/>
                </a:solidFill>
                <a:latin typeface="Canva Sans"/>
              </a:rPr>
              <a:t>Peak slope of ST segment</a:t>
            </a:r>
          </a:p>
          <a:p>
            <a:pPr marL="580880" lvl="1" indent="-290440">
              <a:lnSpc>
                <a:spcPts val="3766"/>
              </a:lnSpc>
              <a:buFont typeface="Arial"/>
              <a:buChar char="•"/>
            </a:pPr>
            <a:r>
              <a:rPr lang="en-US" sz="2690">
                <a:solidFill>
                  <a:srgbClr val="000000"/>
                </a:solidFill>
                <a:latin typeface="Canva Sans"/>
              </a:rPr>
              <a:t>Exercise induced angina</a:t>
            </a:r>
          </a:p>
          <a:p>
            <a:pPr marL="580880" lvl="1" indent="-290440">
              <a:lnSpc>
                <a:spcPts val="3766"/>
              </a:lnSpc>
              <a:buFont typeface="Arial"/>
              <a:buChar char="•"/>
            </a:pPr>
            <a:r>
              <a:rPr lang="en-US" sz="2690">
                <a:solidFill>
                  <a:srgbClr val="000000"/>
                </a:solidFill>
                <a:latin typeface="Canva Sans"/>
              </a:rPr>
              <a:t>Resting ECG Results</a:t>
            </a:r>
          </a:p>
        </p:txBody>
      </p:sp>
      <p:sp>
        <p:nvSpPr>
          <p:cNvPr id="16" name="TextBox 16"/>
          <p:cNvSpPr txBox="1"/>
          <p:nvPr/>
        </p:nvSpPr>
        <p:spPr>
          <a:xfrm>
            <a:off x="9144000" y="2683092"/>
            <a:ext cx="8249341" cy="484111"/>
          </a:xfrm>
          <a:prstGeom prst="rect">
            <a:avLst/>
          </a:prstGeom>
        </p:spPr>
        <p:txBody>
          <a:bodyPr lIns="0" tIns="0" rIns="0" bIns="0" rtlCol="0" anchor="t">
            <a:spAutoFit/>
          </a:bodyPr>
          <a:lstStyle/>
          <a:p>
            <a:pPr>
              <a:lnSpc>
                <a:spcPts val="3766"/>
              </a:lnSpc>
            </a:pPr>
            <a:r>
              <a:rPr lang="en-US" sz="2690" u="sng">
                <a:solidFill>
                  <a:srgbClr val="000000"/>
                </a:solidFill>
                <a:latin typeface="Canva Sans"/>
              </a:rPr>
              <a:t>List of Independent Variables:</a:t>
            </a:r>
          </a:p>
        </p:txBody>
      </p:sp>
      <p:sp>
        <p:nvSpPr>
          <p:cNvPr id="17" name="TextBox 17"/>
          <p:cNvSpPr txBox="1"/>
          <p:nvPr/>
        </p:nvSpPr>
        <p:spPr>
          <a:xfrm>
            <a:off x="9009959" y="6517551"/>
            <a:ext cx="8668441" cy="960361"/>
          </a:xfrm>
          <a:prstGeom prst="rect">
            <a:avLst/>
          </a:prstGeom>
        </p:spPr>
        <p:txBody>
          <a:bodyPr lIns="0" tIns="0" rIns="0" bIns="0" rtlCol="0" anchor="t">
            <a:spAutoFit/>
          </a:bodyPr>
          <a:lstStyle/>
          <a:p>
            <a:pPr marL="580880" lvl="1" indent="-290440">
              <a:lnSpc>
                <a:spcPts val="3766"/>
              </a:lnSpc>
              <a:buFont typeface="Arial"/>
              <a:buChar char="•"/>
            </a:pPr>
            <a:r>
              <a:rPr lang="en-US" sz="2690">
                <a:solidFill>
                  <a:srgbClr val="B20030"/>
                </a:solidFill>
                <a:latin typeface="Canva Sans"/>
              </a:rPr>
              <a:t>No. of major vessels colored by fluoroscopy</a:t>
            </a:r>
          </a:p>
          <a:p>
            <a:pPr>
              <a:lnSpc>
                <a:spcPts val="3766"/>
              </a:lnSpc>
            </a:pPr>
            <a:endParaRPr lang="en-US" sz="2690">
              <a:solidFill>
                <a:srgbClr val="B20030"/>
              </a:solidFill>
              <a:latin typeface="Canva Sans"/>
            </a:endParaRPr>
          </a:p>
        </p:txBody>
      </p:sp>
      <p:sp>
        <p:nvSpPr>
          <p:cNvPr id="18" name="TextBox 18"/>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2076555"/>
            <a:ext cx="16230600" cy="6756514"/>
            <a:chOff x="0" y="0"/>
            <a:chExt cx="4274726" cy="1779493"/>
          </a:xfrm>
        </p:grpSpPr>
        <p:sp>
          <p:nvSpPr>
            <p:cNvPr id="4" name="Freeform 4"/>
            <p:cNvSpPr/>
            <p:nvPr/>
          </p:nvSpPr>
          <p:spPr>
            <a:xfrm>
              <a:off x="0" y="0"/>
              <a:ext cx="4274726" cy="1779493"/>
            </a:xfrm>
            <a:custGeom>
              <a:avLst/>
              <a:gdLst/>
              <a:ahLst/>
              <a:cxnLst/>
              <a:rect l="l" t="t" r="r" b="b"/>
              <a:pathLst>
                <a:path w="4274726" h="1779493">
                  <a:moveTo>
                    <a:pt x="0" y="0"/>
                  </a:moveTo>
                  <a:lnTo>
                    <a:pt x="4274726" y="0"/>
                  </a:lnTo>
                  <a:lnTo>
                    <a:pt x="4274726" y="1779493"/>
                  </a:lnTo>
                  <a:lnTo>
                    <a:pt x="0" y="1779493"/>
                  </a:lnTo>
                  <a:close/>
                </a:path>
              </a:pathLst>
            </a:custGeom>
            <a:solidFill>
              <a:srgbClr val="FFFFFF">
                <a:alpha val="89804"/>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1854306" y="3521505"/>
            <a:ext cx="1403770" cy="0"/>
          </a:xfrm>
          <a:prstGeom prst="line">
            <a:avLst/>
          </a:prstGeom>
          <a:ln w="114300" cap="flat">
            <a:solidFill>
              <a:srgbClr val="B20030"/>
            </a:solidFill>
            <a:prstDash val="solid"/>
            <a:headEnd type="none" w="sm" len="sm"/>
            <a:tailEnd type="none" w="sm" len="sm"/>
          </a:ln>
        </p:spPr>
      </p:sp>
      <p:sp>
        <p:nvSpPr>
          <p:cNvPr id="7" name="AutoShape 7"/>
          <p:cNvSpPr/>
          <p:nvPr/>
        </p:nvSpPr>
        <p:spPr>
          <a:xfrm>
            <a:off x="3360611" y="3520239"/>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07002" y="4521630"/>
            <a:ext cx="772298" cy="772298"/>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7002" y="5481315"/>
            <a:ext cx="772298" cy="772298"/>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7002" y="6441001"/>
            <a:ext cx="772298" cy="772298"/>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7002" y="7400648"/>
            <a:ext cx="772298" cy="772298"/>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77336" y="4521630"/>
            <a:ext cx="772298" cy="77229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77336" y="5481315"/>
            <a:ext cx="772298" cy="772298"/>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77336" y="6441001"/>
            <a:ext cx="772298" cy="772298"/>
          </a:xfrm>
          <a:prstGeom prst="rect">
            <a:avLst/>
          </a:prstGeom>
        </p:spPr>
      </p:pic>
      <p:sp>
        <p:nvSpPr>
          <p:cNvPr id="15" name="TextBox 15"/>
          <p:cNvSpPr txBox="1"/>
          <p:nvPr/>
        </p:nvSpPr>
        <p:spPr>
          <a:xfrm>
            <a:off x="1854306" y="2491539"/>
            <a:ext cx="12256176"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Content</a:t>
            </a:r>
          </a:p>
        </p:txBody>
      </p:sp>
      <p:sp>
        <p:nvSpPr>
          <p:cNvPr id="16" name="TextBox 16"/>
          <p:cNvSpPr txBox="1"/>
          <p:nvPr/>
        </p:nvSpPr>
        <p:spPr>
          <a:xfrm>
            <a:off x="1527543" y="4672765"/>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01</a:t>
            </a:r>
          </a:p>
        </p:txBody>
      </p:sp>
      <p:sp>
        <p:nvSpPr>
          <p:cNvPr id="17" name="TextBox 17"/>
          <p:cNvSpPr txBox="1"/>
          <p:nvPr/>
        </p:nvSpPr>
        <p:spPr>
          <a:xfrm>
            <a:off x="2709759" y="4567990"/>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Problem</a:t>
            </a:r>
          </a:p>
        </p:txBody>
      </p:sp>
      <p:sp>
        <p:nvSpPr>
          <p:cNvPr id="18" name="TextBox 18"/>
          <p:cNvSpPr txBox="1"/>
          <p:nvPr/>
        </p:nvSpPr>
        <p:spPr>
          <a:xfrm>
            <a:off x="1527543" y="5632451"/>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02</a:t>
            </a:r>
          </a:p>
        </p:txBody>
      </p:sp>
      <p:sp>
        <p:nvSpPr>
          <p:cNvPr id="19" name="TextBox 19"/>
          <p:cNvSpPr txBox="1"/>
          <p:nvPr/>
        </p:nvSpPr>
        <p:spPr>
          <a:xfrm>
            <a:off x="2709759" y="5527676"/>
            <a:ext cx="4652745"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Business Opportunity</a:t>
            </a:r>
          </a:p>
        </p:txBody>
      </p:sp>
      <p:sp>
        <p:nvSpPr>
          <p:cNvPr id="20" name="TextBox 20"/>
          <p:cNvSpPr txBox="1"/>
          <p:nvPr/>
        </p:nvSpPr>
        <p:spPr>
          <a:xfrm>
            <a:off x="1527543" y="6592136"/>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03</a:t>
            </a:r>
          </a:p>
        </p:txBody>
      </p:sp>
      <p:sp>
        <p:nvSpPr>
          <p:cNvPr id="21" name="TextBox 21"/>
          <p:cNvSpPr txBox="1"/>
          <p:nvPr/>
        </p:nvSpPr>
        <p:spPr>
          <a:xfrm>
            <a:off x="2709759" y="6487361"/>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Objective</a:t>
            </a:r>
          </a:p>
        </p:txBody>
      </p:sp>
      <p:sp>
        <p:nvSpPr>
          <p:cNvPr id="22" name="TextBox 22"/>
          <p:cNvSpPr txBox="1"/>
          <p:nvPr/>
        </p:nvSpPr>
        <p:spPr>
          <a:xfrm>
            <a:off x="1527543" y="7551783"/>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04</a:t>
            </a:r>
          </a:p>
        </p:txBody>
      </p:sp>
      <p:sp>
        <p:nvSpPr>
          <p:cNvPr id="23" name="TextBox 23"/>
          <p:cNvSpPr txBox="1"/>
          <p:nvPr/>
        </p:nvSpPr>
        <p:spPr>
          <a:xfrm>
            <a:off x="2709759" y="7447008"/>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Current Solution</a:t>
            </a:r>
          </a:p>
        </p:txBody>
      </p:sp>
      <p:sp>
        <p:nvSpPr>
          <p:cNvPr id="24" name="TextBox 24"/>
          <p:cNvSpPr txBox="1"/>
          <p:nvPr/>
        </p:nvSpPr>
        <p:spPr>
          <a:xfrm>
            <a:off x="9497877" y="4672765"/>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05</a:t>
            </a:r>
          </a:p>
        </p:txBody>
      </p:sp>
      <p:sp>
        <p:nvSpPr>
          <p:cNvPr id="25" name="TextBox 25"/>
          <p:cNvSpPr txBox="1"/>
          <p:nvPr/>
        </p:nvSpPr>
        <p:spPr>
          <a:xfrm>
            <a:off x="10680093" y="4567990"/>
            <a:ext cx="4496147"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Proposed Solution</a:t>
            </a:r>
          </a:p>
        </p:txBody>
      </p:sp>
      <p:sp>
        <p:nvSpPr>
          <p:cNvPr id="26" name="TextBox 26"/>
          <p:cNvSpPr txBox="1"/>
          <p:nvPr/>
        </p:nvSpPr>
        <p:spPr>
          <a:xfrm>
            <a:off x="9497877" y="5632451"/>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06</a:t>
            </a:r>
          </a:p>
        </p:txBody>
      </p:sp>
      <p:sp>
        <p:nvSpPr>
          <p:cNvPr id="27" name="TextBox 27"/>
          <p:cNvSpPr txBox="1"/>
          <p:nvPr/>
        </p:nvSpPr>
        <p:spPr>
          <a:xfrm>
            <a:off x="10680093" y="5527676"/>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Methodology</a:t>
            </a:r>
          </a:p>
        </p:txBody>
      </p:sp>
      <p:sp>
        <p:nvSpPr>
          <p:cNvPr id="28" name="TextBox 28"/>
          <p:cNvSpPr txBox="1"/>
          <p:nvPr/>
        </p:nvSpPr>
        <p:spPr>
          <a:xfrm>
            <a:off x="9497877" y="6592136"/>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07</a:t>
            </a:r>
          </a:p>
        </p:txBody>
      </p:sp>
      <p:sp>
        <p:nvSpPr>
          <p:cNvPr id="29" name="TextBox 29"/>
          <p:cNvSpPr txBox="1"/>
          <p:nvPr/>
        </p:nvSpPr>
        <p:spPr>
          <a:xfrm>
            <a:off x="10680093" y="6487361"/>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Evaluation</a:t>
            </a:r>
          </a:p>
        </p:txBody>
      </p:sp>
      <p:sp>
        <p:nvSpPr>
          <p:cNvPr id="30" name="TextBox 30"/>
          <p:cNvSpPr txBox="1"/>
          <p:nvPr/>
        </p:nvSpPr>
        <p:spPr>
          <a:xfrm>
            <a:off x="6252809" y="7551783"/>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08</a:t>
            </a:r>
          </a:p>
        </p:txBody>
      </p:sp>
      <p:pic>
        <p:nvPicPr>
          <p:cNvPr id="31" name="Picture 3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77336" y="7412649"/>
            <a:ext cx="772298" cy="772298"/>
          </a:xfrm>
          <a:prstGeom prst="rect">
            <a:avLst/>
          </a:prstGeom>
        </p:spPr>
      </p:pic>
      <p:sp>
        <p:nvSpPr>
          <p:cNvPr id="32" name="TextBox 32"/>
          <p:cNvSpPr txBox="1"/>
          <p:nvPr/>
        </p:nvSpPr>
        <p:spPr>
          <a:xfrm>
            <a:off x="9497877" y="7563785"/>
            <a:ext cx="1330984" cy="438785"/>
          </a:xfrm>
          <a:prstGeom prst="rect">
            <a:avLst/>
          </a:prstGeom>
        </p:spPr>
        <p:txBody>
          <a:bodyPr lIns="0" tIns="0" rIns="0" bIns="0" rtlCol="0" anchor="t">
            <a:spAutoFit/>
          </a:bodyPr>
          <a:lstStyle/>
          <a:p>
            <a:pPr algn="ctr">
              <a:lnSpc>
                <a:spcPts val="3640"/>
              </a:lnSpc>
            </a:pPr>
            <a:r>
              <a:rPr lang="en-US" sz="2600" spc="-156">
                <a:solidFill>
                  <a:srgbClr val="FFFFFF"/>
                </a:solidFill>
                <a:latin typeface="Nourd Bold"/>
              </a:rPr>
              <a:t>08</a:t>
            </a:r>
          </a:p>
        </p:txBody>
      </p:sp>
      <p:sp>
        <p:nvSpPr>
          <p:cNvPr id="33" name="TextBox 33"/>
          <p:cNvSpPr txBox="1"/>
          <p:nvPr/>
        </p:nvSpPr>
        <p:spPr>
          <a:xfrm>
            <a:off x="10680093" y="7459010"/>
            <a:ext cx="4012561" cy="636905"/>
          </a:xfrm>
          <a:prstGeom prst="rect">
            <a:avLst/>
          </a:prstGeom>
        </p:spPr>
        <p:txBody>
          <a:bodyPr lIns="0" tIns="0" rIns="0" bIns="0" rtlCol="0" anchor="t">
            <a:spAutoFit/>
          </a:bodyPr>
          <a:lstStyle/>
          <a:p>
            <a:pPr>
              <a:lnSpc>
                <a:spcPts val="5320"/>
              </a:lnSpc>
            </a:pPr>
            <a:r>
              <a:rPr lang="en-US" sz="3800" spc="-228">
                <a:solidFill>
                  <a:srgbClr val="000000"/>
                </a:solidFill>
                <a:latin typeface="Nourd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09959" y="2303159"/>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11632567" y="2360309"/>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0" y="3091580"/>
            <a:ext cx="8600384" cy="3583493"/>
          </a:xfrm>
          <a:prstGeom prst="rect">
            <a:avLst/>
          </a:prstGeom>
        </p:spPr>
      </p:pic>
      <p:sp>
        <p:nvSpPr>
          <p:cNvPr id="5" name="TextBox 5"/>
          <p:cNvSpPr txBox="1"/>
          <p:nvPr/>
        </p:nvSpPr>
        <p:spPr>
          <a:xfrm>
            <a:off x="9009959" y="1274459"/>
            <a:ext cx="88208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Clustering </a:t>
            </a:r>
          </a:p>
        </p:txBody>
      </p:sp>
      <p:sp>
        <p:nvSpPr>
          <p:cNvPr id="6" name="TextBox 6"/>
          <p:cNvSpPr txBox="1"/>
          <p:nvPr/>
        </p:nvSpPr>
        <p:spPr>
          <a:xfrm>
            <a:off x="1242617" y="6827474"/>
            <a:ext cx="6115149" cy="886158"/>
          </a:xfrm>
          <a:prstGeom prst="rect">
            <a:avLst/>
          </a:prstGeom>
        </p:spPr>
        <p:txBody>
          <a:bodyPr lIns="0" tIns="0" rIns="0" bIns="0" rtlCol="0" anchor="t">
            <a:spAutoFit/>
          </a:bodyPr>
          <a:lstStyle/>
          <a:p>
            <a:pPr algn="ctr">
              <a:lnSpc>
                <a:spcPts val="7331"/>
              </a:lnSpc>
              <a:spcBef>
                <a:spcPct val="0"/>
              </a:spcBef>
            </a:pPr>
            <a:r>
              <a:rPr lang="en-US" sz="5236" spc="-314">
                <a:solidFill>
                  <a:srgbClr val="000000"/>
                </a:solidFill>
                <a:latin typeface="Nourd Bold"/>
              </a:rPr>
              <a:t>Clustering Illustration</a:t>
            </a:r>
          </a:p>
        </p:txBody>
      </p:sp>
      <p:sp>
        <p:nvSpPr>
          <p:cNvPr id="7" name="TextBox 7"/>
          <p:cNvSpPr txBox="1"/>
          <p:nvPr/>
        </p:nvSpPr>
        <p:spPr>
          <a:xfrm>
            <a:off x="9144000" y="6846524"/>
            <a:ext cx="7539329" cy="2617649"/>
          </a:xfrm>
          <a:prstGeom prst="rect">
            <a:avLst/>
          </a:prstGeom>
        </p:spPr>
        <p:txBody>
          <a:bodyPr lIns="0" tIns="0" rIns="0" bIns="0" rtlCol="0" anchor="t">
            <a:spAutoFit/>
          </a:bodyPr>
          <a:lstStyle/>
          <a:p>
            <a:pPr>
              <a:lnSpc>
                <a:spcPts val="3442"/>
              </a:lnSpc>
            </a:pPr>
            <a:r>
              <a:rPr lang="en-US" sz="2458">
                <a:solidFill>
                  <a:srgbClr val="000000"/>
                </a:solidFill>
                <a:latin typeface="Canva Sans"/>
              </a:rPr>
              <a:t>K-means clustering:  </a:t>
            </a:r>
          </a:p>
          <a:p>
            <a:pPr>
              <a:lnSpc>
                <a:spcPts val="3442"/>
              </a:lnSpc>
            </a:pPr>
            <a:r>
              <a:rPr lang="en-US" sz="2458">
                <a:solidFill>
                  <a:srgbClr val="000000"/>
                </a:solidFill>
                <a:latin typeface="Canva Sans"/>
              </a:rPr>
              <a:t>    - optimal value: 10 clusters</a:t>
            </a:r>
          </a:p>
          <a:p>
            <a:pPr>
              <a:lnSpc>
                <a:spcPts val="3442"/>
              </a:lnSpc>
            </a:pPr>
            <a:endParaRPr lang="en-US" sz="2458">
              <a:solidFill>
                <a:srgbClr val="000000"/>
              </a:solidFill>
              <a:latin typeface="Canva Sans"/>
            </a:endParaRPr>
          </a:p>
          <a:p>
            <a:pPr>
              <a:lnSpc>
                <a:spcPts val="3442"/>
              </a:lnSpc>
            </a:pPr>
            <a:r>
              <a:rPr lang="en-US" sz="2458">
                <a:solidFill>
                  <a:srgbClr val="000000"/>
                </a:solidFill>
                <a:latin typeface="Canva Sans"/>
              </a:rPr>
              <a:t>Hierarchical clustering: </a:t>
            </a:r>
          </a:p>
          <a:p>
            <a:pPr>
              <a:lnSpc>
                <a:spcPts val="3442"/>
              </a:lnSpc>
            </a:pPr>
            <a:r>
              <a:rPr lang="en-US" sz="2458">
                <a:solidFill>
                  <a:srgbClr val="000000"/>
                </a:solidFill>
                <a:latin typeface="Canva Sans"/>
              </a:rPr>
              <a:t>    - optimal value: 8 clusters</a:t>
            </a:r>
          </a:p>
          <a:p>
            <a:pPr>
              <a:lnSpc>
                <a:spcPts val="3442"/>
              </a:lnSpc>
            </a:pPr>
            <a:endParaRPr lang="en-US" sz="2458">
              <a:solidFill>
                <a:srgbClr val="000000"/>
              </a:solidFill>
              <a:latin typeface="Canva Sans"/>
            </a:endParaRPr>
          </a:p>
        </p:txBody>
      </p:sp>
      <p:sp>
        <p:nvSpPr>
          <p:cNvPr id="8" name="TextBox 8"/>
          <p:cNvSpPr txBox="1"/>
          <p:nvPr/>
        </p:nvSpPr>
        <p:spPr>
          <a:xfrm>
            <a:off x="9009959" y="3227158"/>
            <a:ext cx="8820841" cy="3331843"/>
          </a:xfrm>
          <a:prstGeom prst="rect">
            <a:avLst/>
          </a:prstGeom>
        </p:spPr>
        <p:txBody>
          <a:bodyPr lIns="0" tIns="0" rIns="0" bIns="0" rtlCol="0" anchor="t">
            <a:spAutoFit/>
          </a:bodyPr>
          <a:lstStyle/>
          <a:p>
            <a:pPr>
              <a:lnSpc>
                <a:spcPts val="3766"/>
              </a:lnSpc>
            </a:pPr>
            <a:endParaRPr/>
          </a:p>
          <a:p>
            <a:pPr>
              <a:lnSpc>
                <a:spcPts val="3766"/>
              </a:lnSpc>
            </a:pPr>
            <a:r>
              <a:rPr lang="en-US" sz="2690">
                <a:solidFill>
                  <a:srgbClr val="000000"/>
                </a:solidFill>
                <a:latin typeface="Canva Sans"/>
              </a:rPr>
              <a:t>Identifies  groups within our dataset by looking at the similarities and differences between patients </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Improve accuracy of prediction</a:t>
            </a:r>
          </a:p>
          <a:p>
            <a:pPr>
              <a:lnSpc>
                <a:spcPts val="3766"/>
              </a:lnSpc>
            </a:pPr>
            <a:endParaRPr lang="en-US" sz="2690">
              <a:solidFill>
                <a:srgbClr val="000000"/>
              </a:solidFill>
              <a:latin typeface="Canva Sans"/>
            </a:endParaRPr>
          </a:p>
          <a:p>
            <a:pPr>
              <a:lnSpc>
                <a:spcPts val="3766"/>
              </a:lnSpc>
            </a:pPr>
            <a:endParaRPr lang="en-US" sz="2690">
              <a:solidFill>
                <a:srgbClr val="000000"/>
              </a:solidFill>
              <a:latin typeface="Canva Sans"/>
            </a:endParaRPr>
          </a:p>
        </p:txBody>
      </p:sp>
      <p:sp>
        <p:nvSpPr>
          <p:cNvPr id="9" name="TextBox 9"/>
          <p:cNvSpPr txBox="1"/>
          <p:nvPr/>
        </p:nvSpPr>
        <p:spPr>
          <a:xfrm>
            <a:off x="9009959" y="3101560"/>
            <a:ext cx="8820841" cy="510146"/>
          </a:xfrm>
          <a:prstGeom prst="rect">
            <a:avLst/>
          </a:prstGeom>
        </p:spPr>
        <p:txBody>
          <a:bodyPr lIns="0" tIns="0" rIns="0" bIns="0" rtlCol="0" anchor="t">
            <a:spAutoFit/>
          </a:bodyPr>
          <a:lstStyle/>
          <a:p>
            <a:pPr>
              <a:lnSpc>
                <a:spcPts val="3906"/>
              </a:lnSpc>
            </a:pPr>
            <a:r>
              <a:rPr lang="en-US" sz="2790" u="sng">
                <a:solidFill>
                  <a:srgbClr val="000000"/>
                </a:solidFill>
                <a:latin typeface="Canva Sans Bold"/>
              </a:rPr>
              <a:t>Overview</a:t>
            </a:r>
          </a:p>
        </p:txBody>
      </p:sp>
      <p:sp>
        <p:nvSpPr>
          <p:cNvPr id="10" name="TextBox 10"/>
          <p:cNvSpPr txBox="1"/>
          <p:nvPr/>
        </p:nvSpPr>
        <p:spPr>
          <a:xfrm>
            <a:off x="9009959" y="6190962"/>
            <a:ext cx="8820841" cy="484111"/>
          </a:xfrm>
          <a:prstGeom prst="rect">
            <a:avLst/>
          </a:prstGeom>
        </p:spPr>
        <p:txBody>
          <a:bodyPr lIns="0" tIns="0" rIns="0" bIns="0" rtlCol="0" anchor="t">
            <a:spAutoFit/>
          </a:bodyPr>
          <a:lstStyle/>
          <a:p>
            <a:pPr>
              <a:lnSpc>
                <a:spcPts val="3766"/>
              </a:lnSpc>
            </a:pPr>
            <a:r>
              <a:rPr lang="en-US" sz="2690" u="sng">
                <a:solidFill>
                  <a:srgbClr val="000000"/>
                </a:solidFill>
                <a:latin typeface="Canva Sans Bold"/>
              </a:rPr>
              <a:t>Methods Chosen</a:t>
            </a:r>
          </a:p>
        </p:txBody>
      </p:sp>
      <p:sp>
        <p:nvSpPr>
          <p:cNvPr id="11" name="TextBox 11"/>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13659" y="1941209"/>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3019094" y="1941209"/>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3467720" y="3966353"/>
            <a:ext cx="4299202" cy="4299202"/>
          </a:xfrm>
          <a:prstGeom prst="rect">
            <a:avLst/>
          </a:prstGeom>
        </p:spPr>
      </p:pic>
      <p:pic>
        <p:nvPicPr>
          <p:cNvPr id="5" name="Picture 5"/>
          <p:cNvPicPr>
            <a:picLocks noChangeAspect="1"/>
          </p:cNvPicPr>
          <p:nvPr/>
        </p:nvPicPr>
        <p:blipFill>
          <a:blip r:embed="rId3"/>
          <a:srcRect/>
          <a:stretch>
            <a:fillRect/>
          </a:stretch>
        </p:blipFill>
        <p:spPr>
          <a:xfrm>
            <a:off x="741328" y="4094717"/>
            <a:ext cx="4442242" cy="4442242"/>
          </a:xfrm>
          <a:prstGeom prst="rect">
            <a:avLst/>
          </a:prstGeom>
        </p:spPr>
      </p:pic>
      <p:grpSp>
        <p:nvGrpSpPr>
          <p:cNvPr id="6" name="Group 6"/>
          <p:cNvGrpSpPr/>
          <p:nvPr/>
        </p:nvGrpSpPr>
        <p:grpSpPr>
          <a:xfrm>
            <a:off x="6985546" y="2348154"/>
            <a:ext cx="4415158" cy="3266927"/>
            <a:chOff x="-4408" y="-27392"/>
            <a:chExt cx="1162840" cy="860425"/>
          </a:xfrm>
        </p:grpSpPr>
        <p:sp>
          <p:nvSpPr>
            <p:cNvPr id="7" name="Freeform 7"/>
            <p:cNvSpPr/>
            <p:nvPr/>
          </p:nvSpPr>
          <p:spPr>
            <a:xfrm>
              <a:off x="-4408" y="271808"/>
              <a:ext cx="1162840" cy="271829"/>
            </a:xfrm>
            <a:custGeom>
              <a:avLst/>
              <a:gdLst/>
              <a:ahLst/>
              <a:cxnLst/>
              <a:rect l="l" t="t" r="r" b="b"/>
              <a:pathLst>
                <a:path w="1162840" h="271829">
                  <a:moveTo>
                    <a:pt x="89428" y="0"/>
                  </a:moveTo>
                  <a:lnTo>
                    <a:pt x="1073412" y="0"/>
                  </a:lnTo>
                  <a:cubicBezTo>
                    <a:pt x="1122802" y="0"/>
                    <a:pt x="1162840" y="40038"/>
                    <a:pt x="1162840" y="89428"/>
                  </a:cubicBezTo>
                  <a:lnTo>
                    <a:pt x="1162840" y="182401"/>
                  </a:lnTo>
                  <a:cubicBezTo>
                    <a:pt x="1162840" y="231791"/>
                    <a:pt x="1122802" y="271829"/>
                    <a:pt x="1073412" y="271829"/>
                  </a:cubicBezTo>
                  <a:lnTo>
                    <a:pt x="89428" y="271829"/>
                  </a:lnTo>
                  <a:cubicBezTo>
                    <a:pt x="65710" y="271829"/>
                    <a:pt x="42964" y="262407"/>
                    <a:pt x="26193" y="245636"/>
                  </a:cubicBezTo>
                  <a:cubicBezTo>
                    <a:pt x="9422" y="228865"/>
                    <a:pt x="0" y="206119"/>
                    <a:pt x="0" y="182401"/>
                  </a:cubicBezTo>
                  <a:lnTo>
                    <a:pt x="0" y="89428"/>
                  </a:lnTo>
                  <a:cubicBezTo>
                    <a:pt x="0" y="40038"/>
                    <a:pt x="40038" y="0"/>
                    <a:pt x="89428" y="0"/>
                  </a:cubicBezTo>
                  <a:close/>
                </a:path>
              </a:pathLst>
            </a:custGeom>
            <a:solidFill>
              <a:srgbClr val="FF5757"/>
            </a:solidFill>
          </p:spPr>
        </p:sp>
        <p:sp>
          <p:nvSpPr>
            <p:cNvPr id="8" name="TextBox 8"/>
            <p:cNvSpPr txBox="1"/>
            <p:nvPr/>
          </p:nvSpPr>
          <p:spPr>
            <a:xfrm>
              <a:off x="163186" y="-27392"/>
              <a:ext cx="812800" cy="860425"/>
            </a:xfrm>
            <a:prstGeom prst="rect">
              <a:avLst/>
            </a:prstGeom>
          </p:spPr>
          <p:txBody>
            <a:bodyPr lIns="50800" tIns="50800" rIns="50800" bIns="50800" rtlCol="0" anchor="ctr"/>
            <a:lstStyle/>
            <a:p>
              <a:pPr algn="ctr">
                <a:lnSpc>
                  <a:spcPts val="3640"/>
                </a:lnSpc>
              </a:pPr>
              <a:r>
                <a:rPr lang="en-US" sz="2600" spc="-156" dirty="0">
                  <a:solidFill>
                    <a:srgbClr val="000000"/>
                  </a:solidFill>
                  <a:latin typeface="Nourd Bold"/>
                </a:rPr>
                <a:t>Default Dataset</a:t>
              </a:r>
            </a:p>
          </p:txBody>
        </p:sp>
      </p:grpSp>
      <p:grpSp>
        <p:nvGrpSpPr>
          <p:cNvPr id="9" name="Group 9"/>
          <p:cNvGrpSpPr/>
          <p:nvPr/>
        </p:nvGrpSpPr>
        <p:grpSpPr>
          <a:xfrm>
            <a:off x="6972150" y="3863479"/>
            <a:ext cx="4415158" cy="3266927"/>
            <a:chOff x="-904671" y="594559"/>
            <a:chExt cx="1162840" cy="860425"/>
          </a:xfrm>
        </p:grpSpPr>
        <p:sp>
          <p:nvSpPr>
            <p:cNvPr id="10" name="Freeform 10"/>
            <p:cNvSpPr/>
            <p:nvPr/>
          </p:nvSpPr>
          <p:spPr>
            <a:xfrm>
              <a:off x="-904671" y="891236"/>
              <a:ext cx="1162840" cy="271829"/>
            </a:xfrm>
            <a:custGeom>
              <a:avLst/>
              <a:gdLst/>
              <a:ahLst/>
              <a:cxnLst/>
              <a:rect l="l" t="t" r="r" b="b"/>
              <a:pathLst>
                <a:path w="1162840" h="271829">
                  <a:moveTo>
                    <a:pt x="89428" y="0"/>
                  </a:moveTo>
                  <a:lnTo>
                    <a:pt x="1073412" y="0"/>
                  </a:lnTo>
                  <a:cubicBezTo>
                    <a:pt x="1122802" y="0"/>
                    <a:pt x="1162840" y="40038"/>
                    <a:pt x="1162840" y="89428"/>
                  </a:cubicBezTo>
                  <a:lnTo>
                    <a:pt x="1162840" y="182401"/>
                  </a:lnTo>
                  <a:cubicBezTo>
                    <a:pt x="1162840" y="231791"/>
                    <a:pt x="1122802" y="271829"/>
                    <a:pt x="1073412" y="271829"/>
                  </a:cubicBezTo>
                  <a:lnTo>
                    <a:pt x="89428" y="271829"/>
                  </a:lnTo>
                  <a:cubicBezTo>
                    <a:pt x="65710" y="271829"/>
                    <a:pt x="42964" y="262407"/>
                    <a:pt x="26193" y="245636"/>
                  </a:cubicBezTo>
                  <a:cubicBezTo>
                    <a:pt x="9422" y="228865"/>
                    <a:pt x="0" y="206119"/>
                    <a:pt x="0" y="182401"/>
                  </a:cubicBezTo>
                  <a:lnTo>
                    <a:pt x="0" y="89428"/>
                  </a:lnTo>
                  <a:cubicBezTo>
                    <a:pt x="0" y="40038"/>
                    <a:pt x="40038" y="0"/>
                    <a:pt x="89428" y="0"/>
                  </a:cubicBezTo>
                  <a:close/>
                </a:path>
              </a:pathLst>
            </a:custGeom>
            <a:solidFill>
              <a:srgbClr val="FF5757"/>
            </a:solidFill>
          </p:spPr>
        </p:sp>
        <p:sp>
          <p:nvSpPr>
            <p:cNvPr id="11" name="TextBox 11"/>
            <p:cNvSpPr txBox="1"/>
            <p:nvPr/>
          </p:nvSpPr>
          <p:spPr>
            <a:xfrm>
              <a:off x="-723632" y="594559"/>
              <a:ext cx="812800" cy="860425"/>
            </a:xfrm>
            <a:prstGeom prst="rect">
              <a:avLst/>
            </a:prstGeom>
          </p:spPr>
          <p:txBody>
            <a:bodyPr lIns="50800" tIns="50800" rIns="50800" bIns="50800" rtlCol="0" anchor="ctr"/>
            <a:lstStyle/>
            <a:p>
              <a:pPr algn="ctr">
                <a:lnSpc>
                  <a:spcPts val="3640"/>
                </a:lnSpc>
              </a:pPr>
              <a:r>
                <a:rPr lang="en-US" sz="2600" spc="-156" dirty="0">
                  <a:solidFill>
                    <a:srgbClr val="000000"/>
                  </a:solidFill>
                  <a:latin typeface="Nourd Bold"/>
                </a:rPr>
                <a:t>K-means Clustering</a:t>
              </a:r>
            </a:p>
          </p:txBody>
        </p:sp>
      </p:grpSp>
      <p:grpSp>
        <p:nvGrpSpPr>
          <p:cNvPr id="12" name="Group 12"/>
          <p:cNvGrpSpPr/>
          <p:nvPr/>
        </p:nvGrpSpPr>
        <p:grpSpPr>
          <a:xfrm>
            <a:off x="7020421" y="5241908"/>
            <a:ext cx="4415158" cy="3266927"/>
            <a:chOff x="10342" y="-155533"/>
            <a:chExt cx="1162840" cy="860425"/>
          </a:xfrm>
        </p:grpSpPr>
        <p:sp>
          <p:nvSpPr>
            <p:cNvPr id="13" name="Freeform 13"/>
            <p:cNvSpPr/>
            <p:nvPr/>
          </p:nvSpPr>
          <p:spPr>
            <a:xfrm>
              <a:off x="10342" y="136460"/>
              <a:ext cx="1162840" cy="271829"/>
            </a:xfrm>
            <a:custGeom>
              <a:avLst/>
              <a:gdLst/>
              <a:ahLst/>
              <a:cxnLst/>
              <a:rect l="l" t="t" r="r" b="b"/>
              <a:pathLst>
                <a:path w="1162840" h="271829">
                  <a:moveTo>
                    <a:pt x="89428" y="0"/>
                  </a:moveTo>
                  <a:lnTo>
                    <a:pt x="1073412" y="0"/>
                  </a:lnTo>
                  <a:cubicBezTo>
                    <a:pt x="1122802" y="0"/>
                    <a:pt x="1162840" y="40038"/>
                    <a:pt x="1162840" y="89428"/>
                  </a:cubicBezTo>
                  <a:lnTo>
                    <a:pt x="1162840" y="182401"/>
                  </a:lnTo>
                  <a:cubicBezTo>
                    <a:pt x="1162840" y="231791"/>
                    <a:pt x="1122802" y="271829"/>
                    <a:pt x="1073412" y="271829"/>
                  </a:cubicBezTo>
                  <a:lnTo>
                    <a:pt x="89428" y="271829"/>
                  </a:lnTo>
                  <a:cubicBezTo>
                    <a:pt x="65710" y="271829"/>
                    <a:pt x="42964" y="262407"/>
                    <a:pt x="26193" y="245636"/>
                  </a:cubicBezTo>
                  <a:cubicBezTo>
                    <a:pt x="9422" y="228865"/>
                    <a:pt x="0" y="206119"/>
                    <a:pt x="0" y="182401"/>
                  </a:cubicBezTo>
                  <a:lnTo>
                    <a:pt x="0" y="89428"/>
                  </a:lnTo>
                  <a:cubicBezTo>
                    <a:pt x="0" y="40038"/>
                    <a:pt x="40038" y="0"/>
                    <a:pt x="89428" y="0"/>
                  </a:cubicBezTo>
                  <a:close/>
                </a:path>
              </a:pathLst>
            </a:custGeom>
            <a:solidFill>
              <a:srgbClr val="FF5757"/>
            </a:solidFill>
          </p:spPr>
        </p:sp>
        <p:sp>
          <p:nvSpPr>
            <p:cNvPr id="14" name="TextBox 14"/>
            <p:cNvSpPr txBox="1"/>
            <p:nvPr/>
          </p:nvSpPr>
          <p:spPr>
            <a:xfrm>
              <a:off x="173528" y="-155533"/>
              <a:ext cx="812800" cy="860425"/>
            </a:xfrm>
            <a:prstGeom prst="rect">
              <a:avLst/>
            </a:prstGeom>
          </p:spPr>
          <p:txBody>
            <a:bodyPr lIns="50800" tIns="50800" rIns="50800" bIns="50800" rtlCol="0" anchor="ctr"/>
            <a:lstStyle/>
            <a:p>
              <a:pPr algn="ctr">
                <a:lnSpc>
                  <a:spcPts val="3640"/>
                </a:lnSpc>
              </a:pPr>
              <a:r>
                <a:rPr lang="en-US" sz="2600" spc="-156" dirty="0">
                  <a:solidFill>
                    <a:srgbClr val="000000"/>
                  </a:solidFill>
                  <a:latin typeface="Nourd Bold"/>
                </a:rPr>
                <a:t>Hierarchical Clustering</a:t>
              </a:r>
            </a:p>
          </p:txBody>
        </p:sp>
      </p:grpSp>
      <p:grpSp>
        <p:nvGrpSpPr>
          <p:cNvPr id="15" name="Group 15"/>
          <p:cNvGrpSpPr/>
          <p:nvPr/>
        </p:nvGrpSpPr>
        <p:grpSpPr>
          <a:xfrm>
            <a:off x="6985546" y="6655258"/>
            <a:ext cx="4415158" cy="3266927"/>
            <a:chOff x="-13330" y="-361542"/>
            <a:chExt cx="1162840" cy="860425"/>
          </a:xfrm>
        </p:grpSpPr>
        <p:sp>
          <p:nvSpPr>
            <p:cNvPr id="16" name="Freeform 16"/>
            <p:cNvSpPr/>
            <p:nvPr/>
          </p:nvSpPr>
          <p:spPr>
            <a:xfrm>
              <a:off x="-13330" y="-78820"/>
              <a:ext cx="1162840" cy="271829"/>
            </a:xfrm>
            <a:custGeom>
              <a:avLst/>
              <a:gdLst/>
              <a:ahLst/>
              <a:cxnLst/>
              <a:rect l="l" t="t" r="r" b="b"/>
              <a:pathLst>
                <a:path w="1162840" h="271829">
                  <a:moveTo>
                    <a:pt x="89428" y="0"/>
                  </a:moveTo>
                  <a:lnTo>
                    <a:pt x="1073412" y="0"/>
                  </a:lnTo>
                  <a:cubicBezTo>
                    <a:pt x="1122802" y="0"/>
                    <a:pt x="1162840" y="40038"/>
                    <a:pt x="1162840" y="89428"/>
                  </a:cubicBezTo>
                  <a:lnTo>
                    <a:pt x="1162840" y="182401"/>
                  </a:lnTo>
                  <a:cubicBezTo>
                    <a:pt x="1162840" y="231791"/>
                    <a:pt x="1122802" y="271829"/>
                    <a:pt x="1073412" y="271829"/>
                  </a:cubicBezTo>
                  <a:lnTo>
                    <a:pt x="89428" y="271829"/>
                  </a:lnTo>
                  <a:cubicBezTo>
                    <a:pt x="65710" y="271829"/>
                    <a:pt x="42964" y="262407"/>
                    <a:pt x="26193" y="245636"/>
                  </a:cubicBezTo>
                  <a:cubicBezTo>
                    <a:pt x="9422" y="228865"/>
                    <a:pt x="0" y="206119"/>
                    <a:pt x="0" y="182401"/>
                  </a:cubicBezTo>
                  <a:lnTo>
                    <a:pt x="0" y="89428"/>
                  </a:lnTo>
                  <a:cubicBezTo>
                    <a:pt x="0" y="40038"/>
                    <a:pt x="40038" y="0"/>
                    <a:pt x="89428" y="0"/>
                  </a:cubicBezTo>
                  <a:close/>
                </a:path>
              </a:pathLst>
            </a:custGeom>
            <a:solidFill>
              <a:srgbClr val="FF5757"/>
            </a:solidFill>
          </p:spPr>
        </p:sp>
        <p:sp>
          <p:nvSpPr>
            <p:cNvPr id="17" name="TextBox 17"/>
            <p:cNvSpPr txBox="1"/>
            <p:nvPr/>
          </p:nvSpPr>
          <p:spPr>
            <a:xfrm>
              <a:off x="160803" y="-361542"/>
              <a:ext cx="812800" cy="860425"/>
            </a:xfrm>
            <a:prstGeom prst="rect">
              <a:avLst/>
            </a:prstGeom>
          </p:spPr>
          <p:txBody>
            <a:bodyPr lIns="50800" tIns="50800" rIns="50800" bIns="50800" rtlCol="0" anchor="ctr"/>
            <a:lstStyle/>
            <a:p>
              <a:pPr algn="ctr">
                <a:lnSpc>
                  <a:spcPts val="3640"/>
                </a:lnSpc>
              </a:pPr>
              <a:r>
                <a:rPr lang="en-US" sz="2600" spc="-156" dirty="0">
                  <a:solidFill>
                    <a:srgbClr val="000000"/>
                  </a:solidFill>
                  <a:latin typeface="Nourd Bold"/>
                </a:rPr>
                <a:t>Binary Classification</a:t>
              </a:r>
            </a:p>
          </p:txBody>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13885" y="3619762"/>
            <a:ext cx="1653810" cy="591237"/>
          </a:xfrm>
          <a:prstGeom prst="rect">
            <a:avLst/>
          </a:prstGeom>
        </p:spPr>
      </p:pic>
      <p:sp>
        <p:nvSpPr>
          <p:cNvPr id="19" name="TextBox 19"/>
          <p:cNvSpPr txBox="1"/>
          <p:nvPr/>
        </p:nvSpPr>
        <p:spPr>
          <a:xfrm>
            <a:off x="185356" y="3081754"/>
            <a:ext cx="5554186" cy="679450"/>
          </a:xfrm>
          <a:prstGeom prst="rect">
            <a:avLst/>
          </a:prstGeom>
        </p:spPr>
        <p:txBody>
          <a:bodyPr lIns="0" tIns="0" rIns="0" bIns="0" rtlCol="0" anchor="t">
            <a:spAutoFit/>
          </a:bodyPr>
          <a:lstStyle/>
          <a:p>
            <a:pPr algn="ctr">
              <a:lnSpc>
                <a:spcPts val="5599"/>
              </a:lnSpc>
              <a:spcBef>
                <a:spcPct val="0"/>
              </a:spcBef>
            </a:pPr>
            <a:r>
              <a:rPr lang="en-US" sz="3999" u="sng" spc="-239">
                <a:solidFill>
                  <a:srgbClr val="000000"/>
                </a:solidFill>
                <a:latin typeface="Nourd Bold"/>
              </a:rPr>
              <a:t>Logistic Regression</a:t>
            </a: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020305" y="7918965"/>
            <a:ext cx="1653810" cy="591237"/>
          </a:xfrm>
          <a:prstGeom prst="rect">
            <a:avLst/>
          </a:prstGeom>
        </p:spPr>
      </p:pic>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393120" y="3716621"/>
            <a:ext cx="1382877" cy="494379"/>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11499585" y="7994151"/>
            <a:ext cx="1518343" cy="542808"/>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87335" y="6358503"/>
            <a:ext cx="1518343" cy="692744"/>
          </a:xfrm>
          <a:prstGeom prst="rect">
            <a:avLst/>
          </a:prstGeom>
        </p:spPr>
      </p:pic>
      <p:sp>
        <p:nvSpPr>
          <p:cNvPr id="24" name="TextBox 24"/>
          <p:cNvSpPr txBox="1"/>
          <p:nvPr/>
        </p:nvSpPr>
        <p:spPr>
          <a:xfrm>
            <a:off x="513659" y="912509"/>
            <a:ext cx="151073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Logistic Regression  &amp; CART</a:t>
            </a:r>
          </a:p>
        </p:txBody>
      </p:sp>
      <p:sp>
        <p:nvSpPr>
          <p:cNvPr id="25" name="TextBox 25"/>
          <p:cNvSpPr txBox="1"/>
          <p:nvPr/>
        </p:nvSpPr>
        <p:spPr>
          <a:xfrm>
            <a:off x="11587335" y="3081754"/>
            <a:ext cx="8067329" cy="679450"/>
          </a:xfrm>
          <a:prstGeom prst="rect">
            <a:avLst/>
          </a:prstGeom>
        </p:spPr>
        <p:txBody>
          <a:bodyPr lIns="0" tIns="0" rIns="0" bIns="0" rtlCol="0" anchor="t">
            <a:spAutoFit/>
          </a:bodyPr>
          <a:lstStyle/>
          <a:p>
            <a:pPr algn="ctr">
              <a:lnSpc>
                <a:spcPts val="5599"/>
              </a:lnSpc>
              <a:spcBef>
                <a:spcPct val="0"/>
              </a:spcBef>
            </a:pPr>
            <a:r>
              <a:rPr lang="en-US" sz="3999" u="sng" spc="-239">
                <a:solidFill>
                  <a:srgbClr val="000000"/>
                </a:solidFill>
                <a:latin typeface="Nourd Bold"/>
              </a:rPr>
              <a:t>CART</a:t>
            </a:r>
          </a:p>
        </p:txBody>
      </p:sp>
      <p:sp>
        <p:nvSpPr>
          <p:cNvPr id="26" name="TextBox 26"/>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11621207" y="5111565"/>
            <a:ext cx="1518343" cy="692744"/>
          </a:xfrm>
          <a:prstGeom prst="rect">
            <a:avLst/>
          </a:prstGeom>
        </p:spPr>
      </p:pic>
      <p:pic>
        <p:nvPicPr>
          <p:cNvPr id="28" name="Picture 2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5155771" y="6358503"/>
            <a:ext cx="1518343" cy="692744"/>
          </a:xfrm>
          <a:prstGeom prst="rect">
            <a:avLst/>
          </a:prstGeom>
        </p:spPr>
      </p:pic>
      <p:pic>
        <p:nvPicPr>
          <p:cNvPr id="29" name="Picture 2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5183570" y="5143500"/>
            <a:ext cx="1518343" cy="6927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7959" y="1383355"/>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3133394" y="1383355"/>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t="7954"/>
          <a:stretch>
            <a:fillRect/>
          </a:stretch>
        </p:blipFill>
        <p:spPr>
          <a:xfrm>
            <a:off x="1476538" y="2625039"/>
            <a:ext cx="4923558" cy="3082106"/>
          </a:xfrm>
          <a:prstGeom prst="rect">
            <a:avLst/>
          </a:prstGeom>
        </p:spPr>
      </p:pic>
      <p:pic>
        <p:nvPicPr>
          <p:cNvPr id="5" name="Picture 5"/>
          <p:cNvPicPr>
            <a:picLocks noChangeAspect="1"/>
          </p:cNvPicPr>
          <p:nvPr/>
        </p:nvPicPr>
        <p:blipFill>
          <a:blip r:embed="rId3"/>
          <a:srcRect t="6492"/>
          <a:stretch>
            <a:fillRect/>
          </a:stretch>
        </p:blipFill>
        <p:spPr>
          <a:xfrm>
            <a:off x="10130496" y="2453330"/>
            <a:ext cx="4807243" cy="3105897"/>
          </a:xfrm>
          <a:prstGeom prst="rect">
            <a:avLst/>
          </a:prstGeom>
        </p:spPr>
      </p:pic>
      <p:pic>
        <p:nvPicPr>
          <p:cNvPr id="6" name="Picture 6"/>
          <p:cNvPicPr>
            <a:picLocks noChangeAspect="1"/>
          </p:cNvPicPr>
          <p:nvPr/>
        </p:nvPicPr>
        <p:blipFill>
          <a:blip r:embed="rId4"/>
          <a:srcRect t="9067"/>
          <a:stretch>
            <a:fillRect/>
          </a:stretch>
        </p:blipFill>
        <p:spPr>
          <a:xfrm>
            <a:off x="1652233" y="6662881"/>
            <a:ext cx="4572169" cy="3227481"/>
          </a:xfrm>
          <a:prstGeom prst="rect">
            <a:avLst/>
          </a:prstGeom>
        </p:spPr>
      </p:pic>
      <p:pic>
        <p:nvPicPr>
          <p:cNvPr id="7" name="Picture 7"/>
          <p:cNvPicPr>
            <a:picLocks noChangeAspect="1"/>
          </p:cNvPicPr>
          <p:nvPr/>
        </p:nvPicPr>
        <p:blipFill>
          <a:blip r:embed="rId5"/>
          <a:srcRect t="10658"/>
          <a:stretch>
            <a:fillRect/>
          </a:stretch>
        </p:blipFill>
        <p:spPr>
          <a:xfrm>
            <a:off x="10320472" y="6570745"/>
            <a:ext cx="4617267" cy="3408516"/>
          </a:xfrm>
          <a:prstGeom prst="rect">
            <a:avLst/>
          </a:prstGeom>
        </p:spPr>
      </p:pic>
      <p:sp>
        <p:nvSpPr>
          <p:cNvPr id="8" name="TextBox 8"/>
          <p:cNvSpPr txBox="1"/>
          <p:nvPr/>
        </p:nvSpPr>
        <p:spPr>
          <a:xfrm>
            <a:off x="627959" y="354655"/>
            <a:ext cx="151073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Logistic Regression  Accuracy</a:t>
            </a:r>
          </a:p>
        </p:txBody>
      </p:sp>
      <p:sp>
        <p:nvSpPr>
          <p:cNvPr id="9" name="TextBox 9"/>
          <p:cNvSpPr txBox="1"/>
          <p:nvPr/>
        </p:nvSpPr>
        <p:spPr>
          <a:xfrm>
            <a:off x="996850" y="1856430"/>
            <a:ext cx="55541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Default model: </a:t>
            </a:r>
            <a:r>
              <a:rPr lang="en-US" sz="3500" u="sng" spc="-210">
                <a:solidFill>
                  <a:srgbClr val="B20030"/>
                </a:solidFill>
                <a:latin typeface="Nourd Bold Bold"/>
              </a:rPr>
              <a:t>82.19%</a:t>
            </a:r>
          </a:p>
        </p:txBody>
      </p:sp>
      <p:sp>
        <p:nvSpPr>
          <p:cNvPr id="10" name="TextBox 10"/>
          <p:cNvSpPr txBox="1"/>
          <p:nvPr/>
        </p:nvSpPr>
        <p:spPr>
          <a:xfrm>
            <a:off x="9318875" y="1783405"/>
            <a:ext cx="64304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K-means clusters: 80.82%</a:t>
            </a:r>
          </a:p>
        </p:txBody>
      </p:sp>
      <p:sp>
        <p:nvSpPr>
          <p:cNvPr id="11" name="TextBox 11"/>
          <p:cNvSpPr txBox="1"/>
          <p:nvPr/>
        </p:nvSpPr>
        <p:spPr>
          <a:xfrm>
            <a:off x="627959" y="5933833"/>
            <a:ext cx="7038629"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Hierarchical clusters: 80.82%</a:t>
            </a:r>
          </a:p>
        </p:txBody>
      </p:sp>
      <p:sp>
        <p:nvSpPr>
          <p:cNvPr id="12" name="TextBox 12"/>
          <p:cNvSpPr txBox="1"/>
          <p:nvPr/>
        </p:nvSpPr>
        <p:spPr>
          <a:xfrm>
            <a:off x="9852013" y="5933833"/>
            <a:ext cx="55541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Binary Variables: 79.45%</a:t>
            </a:r>
          </a:p>
        </p:txBody>
      </p:sp>
      <p:sp>
        <p:nvSpPr>
          <p:cNvPr id="13" name="TextBox 13"/>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13659" y="1941209"/>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3019094" y="1941209"/>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t="7189"/>
          <a:stretch>
            <a:fillRect/>
          </a:stretch>
        </p:blipFill>
        <p:spPr>
          <a:xfrm>
            <a:off x="914142" y="4542805"/>
            <a:ext cx="4851244" cy="3098768"/>
          </a:xfrm>
          <a:prstGeom prst="rect">
            <a:avLst/>
          </a:prstGeom>
        </p:spPr>
      </p:pic>
      <p:pic>
        <p:nvPicPr>
          <p:cNvPr id="5" name="Picture 5"/>
          <p:cNvPicPr>
            <a:picLocks noChangeAspect="1"/>
          </p:cNvPicPr>
          <p:nvPr/>
        </p:nvPicPr>
        <p:blipFill>
          <a:blip r:embed="rId3"/>
          <a:srcRect t="8580"/>
          <a:stretch>
            <a:fillRect/>
          </a:stretch>
        </p:blipFill>
        <p:spPr>
          <a:xfrm>
            <a:off x="6366907" y="4632872"/>
            <a:ext cx="5050206" cy="3154857"/>
          </a:xfrm>
          <a:prstGeom prst="rect">
            <a:avLst/>
          </a:prstGeom>
        </p:spPr>
      </p:pic>
      <p:pic>
        <p:nvPicPr>
          <p:cNvPr id="6" name="Picture 6"/>
          <p:cNvPicPr>
            <a:picLocks noChangeAspect="1"/>
          </p:cNvPicPr>
          <p:nvPr/>
        </p:nvPicPr>
        <p:blipFill>
          <a:blip r:embed="rId4"/>
          <a:srcRect t="7048"/>
          <a:stretch>
            <a:fillRect/>
          </a:stretch>
        </p:blipFill>
        <p:spPr>
          <a:xfrm>
            <a:off x="12223492" y="4632872"/>
            <a:ext cx="4949387" cy="3165599"/>
          </a:xfrm>
          <a:prstGeom prst="rect">
            <a:avLst/>
          </a:prstGeom>
        </p:spPr>
      </p:pic>
      <p:sp>
        <p:nvSpPr>
          <p:cNvPr id="7" name="TextBox 7"/>
          <p:cNvSpPr txBox="1"/>
          <p:nvPr/>
        </p:nvSpPr>
        <p:spPr>
          <a:xfrm>
            <a:off x="513659" y="912509"/>
            <a:ext cx="151073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Logistic Regression  Accuracy</a:t>
            </a:r>
          </a:p>
        </p:txBody>
      </p:sp>
      <p:sp>
        <p:nvSpPr>
          <p:cNvPr id="8" name="TextBox 8"/>
          <p:cNvSpPr txBox="1"/>
          <p:nvPr/>
        </p:nvSpPr>
        <p:spPr>
          <a:xfrm>
            <a:off x="812721" y="3698255"/>
            <a:ext cx="5554186" cy="679450"/>
          </a:xfrm>
          <a:prstGeom prst="rect">
            <a:avLst/>
          </a:prstGeom>
        </p:spPr>
        <p:txBody>
          <a:bodyPr lIns="0" tIns="0" rIns="0" bIns="0" rtlCol="0" anchor="t">
            <a:spAutoFit/>
          </a:bodyPr>
          <a:lstStyle/>
          <a:p>
            <a:pPr algn="ctr">
              <a:lnSpc>
                <a:spcPts val="5599"/>
              </a:lnSpc>
              <a:spcBef>
                <a:spcPct val="0"/>
              </a:spcBef>
            </a:pPr>
            <a:r>
              <a:rPr lang="en-US" sz="3999" u="sng" spc="-239">
                <a:solidFill>
                  <a:srgbClr val="000000"/>
                </a:solidFill>
                <a:latin typeface="Nourd Bold Bold"/>
              </a:rPr>
              <a:t>Default model</a:t>
            </a:r>
          </a:p>
        </p:txBody>
      </p:sp>
      <p:sp>
        <p:nvSpPr>
          <p:cNvPr id="9" name="TextBox 9"/>
          <p:cNvSpPr txBox="1"/>
          <p:nvPr/>
        </p:nvSpPr>
        <p:spPr>
          <a:xfrm>
            <a:off x="6114917" y="3698255"/>
            <a:ext cx="5554186" cy="1384300"/>
          </a:xfrm>
          <a:prstGeom prst="rect">
            <a:avLst/>
          </a:prstGeom>
        </p:spPr>
        <p:txBody>
          <a:bodyPr lIns="0" tIns="0" rIns="0" bIns="0" rtlCol="0" anchor="t">
            <a:spAutoFit/>
          </a:bodyPr>
          <a:lstStyle/>
          <a:p>
            <a:pPr algn="ctr">
              <a:lnSpc>
                <a:spcPts val="5599"/>
              </a:lnSpc>
            </a:pPr>
            <a:r>
              <a:rPr lang="en-US" sz="3999" u="sng" spc="-239">
                <a:solidFill>
                  <a:srgbClr val="000000"/>
                </a:solidFill>
                <a:latin typeface="Nourd Bold Bold"/>
              </a:rPr>
              <a:t>K-means clusters</a:t>
            </a:r>
          </a:p>
          <a:p>
            <a:pPr algn="ctr">
              <a:lnSpc>
                <a:spcPts val="5599"/>
              </a:lnSpc>
              <a:spcBef>
                <a:spcPct val="0"/>
              </a:spcBef>
            </a:pPr>
            <a:endParaRPr lang="en-US" sz="3999" u="sng" spc="-239">
              <a:solidFill>
                <a:srgbClr val="000000"/>
              </a:solidFill>
              <a:latin typeface="Nourd Bold Bold"/>
            </a:endParaRPr>
          </a:p>
        </p:txBody>
      </p:sp>
      <p:sp>
        <p:nvSpPr>
          <p:cNvPr id="10" name="TextBox 10"/>
          <p:cNvSpPr txBox="1"/>
          <p:nvPr/>
        </p:nvSpPr>
        <p:spPr>
          <a:xfrm>
            <a:off x="11921093" y="3749055"/>
            <a:ext cx="5554186" cy="1384300"/>
          </a:xfrm>
          <a:prstGeom prst="rect">
            <a:avLst/>
          </a:prstGeom>
        </p:spPr>
        <p:txBody>
          <a:bodyPr lIns="0" tIns="0" rIns="0" bIns="0" rtlCol="0" anchor="t">
            <a:spAutoFit/>
          </a:bodyPr>
          <a:lstStyle/>
          <a:p>
            <a:pPr algn="ctr">
              <a:lnSpc>
                <a:spcPts val="5599"/>
              </a:lnSpc>
            </a:pPr>
            <a:r>
              <a:rPr lang="en-US" sz="3999" u="sng" spc="-239">
                <a:solidFill>
                  <a:srgbClr val="000000"/>
                </a:solidFill>
                <a:latin typeface="Nourd Bold Bold"/>
              </a:rPr>
              <a:t>Hierarchical clusters</a:t>
            </a:r>
          </a:p>
          <a:p>
            <a:pPr algn="ctr">
              <a:lnSpc>
                <a:spcPts val="5599"/>
              </a:lnSpc>
              <a:spcBef>
                <a:spcPct val="0"/>
              </a:spcBef>
            </a:pPr>
            <a:endParaRPr lang="en-US" sz="3999" u="sng" spc="-239">
              <a:solidFill>
                <a:srgbClr val="000000"/>
              </a:solidFill>
              <a:latin typeface="Nourd Bold Bold"/>
            </a:endParaRPr>
          </a:p>
        </p:txBody>
      </p:sp>
      <p:sp>
        <p:nvSpPr>
          <p:cNvPr id="11" name="TextBox 11"/>
          <p:cNvSpPr txBox="1"/>
          <p:nvPr/>
        </p:nvSpPr>
        <p:spPr>
          <a:xfrm>
            <a:off x="1028700" y="7978228"/>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53.42%</a:t>
            </a:r>
          </a:p>
        </p:txBody>
      </p:sp>
      <p:sp>
        <p:nvSpPr>
          <p:cNvPr id="12" name="TextBox 12"/>
          <p:cNvSpPr txBox="1"/>
          <p:nvPr/>
        </p:nvSpPr>
        <p:spPr>
          <a:xfrm>
            <a:off x="6582886" y="7978228"/>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53.42%</a:t>
            </a:r>
          </a:p>
        </p:txBody>
      </p:sp>
      <p:sp>
        <p:nvSpPr>
          <p:cNvPr id="13" name="TextBox 13"/>
          <p:cNvSpPr txBox="1"/>
          <p:nvPr/>
        </p:nvSpPr>
        <p:spPr>
          <a:xfrm>
            <a:off x="11921093" y="7978228"/>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a:t>
            </a:r>
            <a:r>
              <a:rPr lang="en-US" sz="3500" spc="-210">
                <a:solidFill>
                  <a:srgbClr val="9D002A"/>
                </a:solidFill>
                <a:latin typeface="Nourd Bold Bold"/>
              </a:rPr>
              <a:t>57.53%</a:t>
            </a:r>
          </a:p>
        </p:txBody>
      </p:sp>
      <p:sp>
        <p:nvSpPr>
          <p:cNvPr id="14" name="TextBox 14"/>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7959" y="1636409"/>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3133394" y="1636409"/>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t="8088"/>
          <a:stretch>
            <a:fillRect/>
          </a:stretch>
        </p:blipFill>
        <p:spPr>
          <a:xfrm>
            <a:off x="1476538" y="2755272"/>
            <a:ext cx="5074498" cy="3192822"/>
          </a:xfrm>
          <a:prstGeom prst="rect">
            <a:avLst/>
          </a:prstGeom>
        </p:spPr>
      </p:pic>
      <p:pic>
        <p:nvPicPr>
          <p:cNvPr id="5" name="Picture 5"/>
          <p:cNvPicPr>
            <a:picLocks noChangeAspect="1"/>
          </p:cNvPicPr>
          <p:nvPr/>
        </p:nvPicPr>
        <p:blipFill>
          <a:blip r:embed="rId3"/>
          <a:srcRect t="9353"/>
          <a:stretch>
            <a:fillRect/>
          </a:stretch>
        </p:blipFill>
        <p:spPr>
          <a:xfrm>
            <a:off x="10135694" y="2813597"/>
            <a:ext cx="4796848" cy="2976598"/>
          </a:xfrm>
          <a:prstGeom prst="rect">
            <a:avLst/>
          </a:prstGeom>
        </p:spPr>
      </p:pic>
      <p:pic>
        <p:nvPicPr>
          <p:cNvPr id="6" name="Picture 6"/>
          <p:cNvPicPr>
            <a:picLocks noChangeAspect="1"/>
          </p:cNvPicPr>
          <p:nvPr/>
        </p:nvPicPr>
        <p:blipFill>
          <a:blip r:embed="rId4"/>
          <a:srcRect t="6870"/>
          <a:stretch>
            <a:fillRect/>
          </a:stretch>
        </p:blipFill>
        <p:spPr>
          <a:xfrm>
            <a:off x="1476538" y="6765447"/>
            <a:ext cx="5424201" cy="3458088"/>
          </a:xfrm>
          <a:prstGeom prst="rect">
            <a:avLst/>
          </a:prstGeom>
        </p:spPr>
      </p:pic>
      <p:pic>
        <p:nvPicPr>
          <p:cNvPr id="7" name="Picture 7"/>
          <p:cNvPicPr>
            <a:picLocks noChangeAspect="1"/>
          </p:cNvPicPr>
          <p:nvPr/>
        </p:nvPicPr>
        <p:blipFill>
          <a:blip r:embed="rId5"/>
          <a:srcRect t="7336"/>
          <a:stretch>
            <a:fillRect/>
          </a:stretch>
        </p:blipFill>
        <p:spPr>
          <a:xfrm>
            <a:off x="10282383" y="6500659"/>
            <a:ext cx="5028828" cy="3838224"/>
          </a:xfrm>
          <a:prstGeom prst="rect">
            <a:avLst/>
          </a:prstGeom>
        </p:spPr>
      </p:pic>
      <p:sp>
        <p:nvSpPr>
          <p:cNvPr id="8" name="TextBox 8"/>
          <p:cNvSpPr txBox="1"/>
          <p:nvPr/>
        </p:nvSpPr>
        <p:spPr>
          <a:xfrm>
            <a:off x="627959" y="607709"/>
            <a:ext cx="151073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CART  Accuracy</a:t>
            </a:r>
          </a:p>
        </p:txBody>
      </p:sp>
      <p:sp>
        <p:nvSpPr>
          <p:cNvPr id="9" name="TextBox 9"/>
          <p:cNvSpPr txBox="1"/>
          <p:nvPr/>
        </p:nvSpPr>
        <p:spPr>
          <a:xfrm>
            <a:off x="996850" y="2109484"/>
            <a:ext cx="55541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Default model: 77.58%</a:t>
            </a:r>
          </a:p>
        </p:txBody>
      </p:sp>
      <p:sp>
        <p:nvSpPr>
          <p:cNvPr id="10" name="TextBox 10"/>
          <p:cNvSpPr txBox="1"/>
          <p:nvPr/>
        </p:nvSpPr>
        <p:spPr>
          <a:xfrm>
            <a:off x="9318875" y="2036459"/>
            <a:ext cx="64304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K-means clusters: 75.76%</a:t>
            </a:r>
          </a:p>
        </p:txBody>
      </p:sp>
      <p:sp>
        <p:nvSpPr>
          <p:cNvPr id="11" name="TextBox 11"/>
          <p:cNvSpPr txBox="1"/>
          <p:nvPr/>
        </p:nvSpPr>
        <p:spPr>
          <a:xfrm>
            <a:off x="627959" y="6025672"/>
            <a:ext cx="7038629"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Hierarchical clusters: 74.55%</a:t>
            </a:r>
          </a:p>
        </p:txBody>
      </p:sp>
      <p:sp>
        <p:nvSpPr>
          <p:cNvPr id="12" name="TextBox 12"/>
          <p:cNvSpPr txBox="1"/>
          <p:nvPr/>
        </p:nvSpPr>
        <p:spPr>
          <a:xfrm>
            <a:off x="9757025" y="5903759"/>
            <a:ext cx="5554186" cy="596900"/>
          </a:xfrm>
          <a:prstGeom prst="rect">
            <a:avLst/>
          </a:prstGeom>
        </p:spPr>
        <p:txBody>
          <a:bodyPr lIns="0" tIns="0" rIns="0" bIns="0" rtlCol="0" anchor="t">
            <a:spAutoFit/>
          </a:bodyPr>
          <a:lstStyle/>
          <a:p>
            <a:pPr algn="ctr">
              <a:lnSpc>
                <a:spcPts val="4900"/>
              </a:lnSpc>
              <a:spcBef>
                <a:spcPct val="0"/>
              </a:spcBef>
            </a:pPr>
            <a:r>
              <a:rPr lang="en-US" sz="3500" u="sng" spc="-210">
                <a:solidFill>
                  <a:srgbClr val="000000"/>
                </a:solidFill>
                <a:latin typeface="Nourd Bold"/>
              </a:rPr>
              <a:t>Binary Variables: </a:t>
            </a:r>
            <a:r>
              <a:rPr lang="en-US" sz="3500" u="sng" spc="-210">
                <a:solidFill>
                  <a:srgbClr val="9D002A"/>
                </a:solidFill>
                <a:latin typeface="Nourd Bold Bold"/>
              </a:rPr>
              <a:t>86.78%</a:t>
            </a:r>
          </a:p>
        </p:txBody>
      </p:sp>
      <p:sp>
        <p:nvSpPr>
          <p:cNvPr id="13" name="TextBox 13"/>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13659" y="1941209"/>
            <a:ext cx="1697158" cy="0"/>
          </a:xfrm>
          <a:prstGeom prst="line">
            <a:avLst/>
          </a:prstGeom>
          <a:ln w="114300" cap="flat">
            <a:solidFill>
              <a:srgbClr val="B20030"/>
            </a:solidFill>
            <a:prstDash val="solid"/>
            <a:headEnd type="none" w="sm" len="sm"/>
            <a:tailEnd type="none" w="sm" len="sm"/>
          </a:ln>
        </p:spPr>
      </p:sp>
      <p:sp>
        <p:nvSpPr>
          <p:cNvPr id="3" name="AutoShape 3"/>
          <p:cNvSpPr/>
          <p:nvPr/>
        </p:nvSpPr>
        <p:spPr>
          <a:xfrm>
            <a:off x="3019094" y="1941209"/>
            <a:ext cx="1281098" cy="0"/>
          </a:xfrm>
          <a:prstGeom prst="line">
            <a:avLst/>
          </a:prstGeom>
          <a:ln w="114300" cap="flat">
            <a:solidFill>
              <a:srgbClr val="B20030"/>
            </a:solidFill>
            <a:prstDash val="solid"/>
            <a:headEnd type="none" w="sm" len="sm"/>
            <a:tailEnd type="none" w="sm" len="sm"/>
          </a:ln>
        </p:spPr>
      </p:sp>
      <p:pic>
        <p:nvPicPr>
          <p:cNvPr id="4" name="Picture 4"/>
          <p:cNvPicPr>
            <a:picLocks noChangeAspect="1"/>
          </p:cNvPicPr>
          <p:nvPr/>
        </p:nvPicPr>
        <p:blipFill>
          <a:blip r:embed="rId2"/>
          <a:srcRect t="7087"/>
          <a:stretch>
            <a:fillRect/>
          </a:stretch>
        </p:blipFill>
        <p:spPr>
          <a:xfrm>
            <a:off x="746698" y="4165668"/>
            <a:ext cx="5395607" cy="3427477"/>
          </a:xfrm>
          <a:prstGeom prst="rect">
            <a:avLst/>
          </a:prstGeom>
        </p:spPr>
      </p:pic>
      <p:pic>
        <p:nvPicPr>
          <p:cNvPr id="5" name="Picture 5"/>
          <p:cNvPicPr>
            <a:picLocks noChangeAspect="1"/>
          </p:cNvPicPr>
          <p:nvPr/>
        </p:nvPicPr>
        <p:blipFill>
          <a:blip r:embed="rId3"/>
          <a:srcRect t="7504"/>
          <a:stretch>
            <a:fillRect/>
          </a:stretch>
        </p:blipFill>
        <p:spPr>
          <a:xfrm>
            <a:off x="6447294" y="4165668"/>
            <a:ext cx="5400795" cy="3427477"/>
          </a:xfrm>
          <a:prstGeom prst="rect">
            <a:avLst/>
          </a:prstGeom>
        </p:spPr>
      </p:pic>
      <p:pic>
        <p:nvPicPr>
          <p:cNvPr id="6" name="Picture 6"/>
          <p:cNvPicPr>
            <a:picLocks noChangeAspect="1"/>
          </p:cNvPicPr>
          <p:nvPr/>
        </p:nvPicPr>
        <p:blipFill>
          <a:blip r:embed="rId4"/>
          <a:srcRect t="9210"/>
          <a:stretch>
            <a:fillRect/>
          </a:stretch>
        </p:blipFill>
        <p:spPr>
          <a:xfrm>
            <a:off x="12599514" y="4253099"/>
            <a:ext cx="5376842" cy="3340046"/>
          </a:xfrm>
          <a:prstGeom prst="rect">
            <a:avLst/>
          </a:prstGeom>
        </p:spPr>
      </p:pic>
      <p:sp>
        <p:nvSpPr>
          <p:cNvPr id="7" name="TextBox 7"/>
          <p:cNvSpPr txBox="1"/>
          <p:nvPr/>
        </p:nvSpPr>
        <p:spPr>
          <a:xfrm>
            <a:off x="513659" y="912509"/>
            <a:ext cx="15107341"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Methodology: CART Accuracy</a:t>
            </a:r>
          </a:p>
        </p:txBody>
      </p:sp>
      <p:sp>
        <p:nvSpPr>
          <p:cNvPr id="8" name="TextBox 8"/>
          <p:cNvSpPr txBox="1"/>
          <p:nvPr/>
        </p:nvSpPr>
        <p:spPr>
          <a:xfrm>
            <a:off x="840109" y="3279155"/>
            <a:ext cx="5554186" cy="679450"/>
          </a:xfrm>
          <a:prstGeom prst="rect">
            <a:avLst/>
          </a:prstGeom>
        </p:spPr>
        <p:txBody>
          <a:bodyPr lIns="0" tIns="0" rIns="0" bIns="0" rtlCol="0" anchor="t">
            <a:spAutoFit/>
          </a:bodyPr>
          <a:lstStyle/>
          <a:p>
            <a:pPr algn="ctr">
              <a:lnSpc>
                <a:spcPts val="5599"/>
              </a:lnSpc>
              <a:spcBef>
                <a:spcPct val="0"/>
              </a:spcBef>
            </a:pPr>
            <a:r>
              <a:rPr lang="en-US" sz="3999" u="sng" spc="-239">
                <a:solidFill>
                  <a:srgbClr val="000000"/>
                </a:solidFill>
                <a:latin typeface="Nourd Bold Bold"/>
              </a:rPr>
              <a:t>Default model</a:t>
            </a:r>
          </a:p>
        </p:txBody>
      </p:sp>
      <p:sp>
        <p:nvSpPr>
          <p:cNvPr id="9" name="TextBox 9"/>
          <p:cNvSpPr txBox="1"/>
          <p:nvPr/>
        </p:nvSpPr>
        <p:spPr>
          <a:xfrm>
            <a:off x="6142305" y="3279155"/>
            <a:ext cx="5554186" cy="1384300"/>
          </a:xfrm>
          <a:prstGeom prst="rect">
            <a:avLst/>
          </a:prstGeom>
        </p:spPr>
        <p:txBody>
          <a:bodyPr lIns="0" tIns="0" rIns="0" bIns="0" rtlCol="0" anchor="t">
            <a:spAutoFit/>
          </a:bodyPr>
          <a:lstStyle/>
          <a:p>
            <a:pPr algn="ctr">
              <a:lnSpc>
                <a:spcPts val="5599"/>
              </a:lnSpc>
            </a:pPr>
            <a:r>
              <a:rPr lang="en-US" sz="3999" u="sng" spc="-239">
                <a:solidFill>
                  <a:srgbClr val="000000"/>
                </a:solidFill>
                <a:latin typeface="Nourd Bold Bold"/>
              </a:rPr>
              <a:t>K-means clusters</a:t>
            </a:r>
          </a:p>
          <a:p>
            <a:pPr algn="ctr">
              <a:lnSpc>
                <a:spcPts val="5599"/>
              </a:lnSpc>
              <a:spcBef>
                <a:spcPct val="0"/>
              </a:spcBef>
            </a:pPr>
            <a:endParaRPr lang="en-US" sz="3999" u="sng" spc="-239">
              <a:solidFill>
                <a:srgbClr val="000000"/>
              </a:solidFill>
              <a:latin typeface="Nourd Bold Bold"/>
            </a:endParaRPr>
          </a:p>
        </p:txBody>
      </p:sp>
      <p:sp>
        <p:nvSpPr>
          <p:cNvPr id="10" name="TextBox 10"/>
          <p:cNvSpPr txBox="1"/>
          <p:nvPr/>
        </p:nvSpPr>
        <p:spPr>
          <a:xfrm>
            <a:off x="12383535" y="3269630"/>
            <a:ext cx="5554186" cy="1384300"/>
          </a:xfrm>
          <a:prstGeom prst="rect">
            <a:avLst/>
          </a:prstGeom>
        </p:spPr>
        <p:txBody>
          <a:bodyPr lIns="0" tIns="0" rIns="0" bIns="0" rtlCol="0" anchor="t">
            <a:spAutoFit/>
          </a:bodyPr>
          <a:lstStyle/>
          <a:p>
            <a:pPr algn="ctr">
              <a:lnSpc>
                <a:spcPts val="5599"/>
              </a:lnSpc>
            </a:pPr>
            <a:r>
              <a:rPr lang="en-US" sz="3999" u="sng" spc="-239">
                <a:solidFill>
                  <a:srgbClr val="000000"/>
                </a:solidFill>
                <a:latin typeface="Nourd Bold Bold"/>
              </a:rPr>
              <a:t>Hierarchical clusters</a:t>
            </a:r>
          </a:p>
          <a:p>
            <a:pPr algn="ctr">
              <a:lnSpc>
                <a:spcPts val="5599"/>
              </a:lnSpc>
              <a:spcBef>
                <a:spcPct val="0"/>
              </a:spcBef>
            </a:pPr>
            <a:endParaRPr lang="en-US" sz="3999" u="sng" spc="-239">
              <a:solidFill>
                <a:srgbClr val="000000"/>
              </a:solidFill>
              <a:latin typeface="Nourd Bold Bold"/>
            </a:endParaRPr>
          </a:p>
        </p:txBody>
      </p:sp>
      <p:sp>
        <p:nvSpPr>
          <p:cNvPr id="11" name="TextBox 11"/>
          <p:cNvSpPr txBox="1"/>
          <p:nvPr/>
        </p:nvSpPr>
        <p:spPr>
          <a:xfrm>
            <a:off x="1056088" y="7559128"/>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a:t>
            </a:r>
            <a:r>
              <a:rPr lang="en-US" sz="3500" spc="-210">
                <a:solidFill>
                  <a:srgbClr val="9D002A"/>
                </a:solidFill>
                <a:latin typeface="Nourd Bold Bold"/>
              </a:rPr>
              <a:t>56.97%</a:t>
            </a:r>
          </a:p>
        </p:txBody>
      </p:sp>
      <p:sp>
        <p:nvSpPr>
          <p:cNvPr id="12" name="TextBox 12"/>
          <p:cNvSpPr txBox="1"/>
          <p:nvPr/>
        </p:nvSpPr>
        <p:spPr>
          <a:xfrm>
            <a:off x="6610274" y="7559128"/>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52.73%</a:t>
            </a:r>
          </a:p>
        </p:txBody>
      </p:sp>
      <p:sp>
        <p:nvSpPr>
          <p:cNvPr id="13" name="TextBox 13"/>
          <p:cNvSpPr txBox="1"/>
          <p:nvPr/>
        </p:nvSpPr>
        <p:spPr>
          <a:xfrm>
            <a:off x="12383535" y="7526470"/>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53.94%</a:t>
            </a:r>
          </a:p>
        </p:txBody>
      </p:sp>
      <p:sp>
        <p:nvSpPr>
          <p:cNvPr id="14" name="TextBox 14"/>
          <p:cNvSpPr txBox="1"/>
          <p:nvPr/>
        </p:nvSpPr>
        <p:spPr>
          <a:xfrm>
            <a:off x="16701448" y="9647010"/>
            <a:ext cx="1416248"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David Tey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6935211" y="10248900"/>
            <a:ext cx="1889697" cy="0"/>
          </a:xfrm>
          <a:prstGeom prst="line">
            <a:avLst/>
          </a:prstGeom>
          <a:ln w="38100" cap="flat">
            <a:solidFill>
              <a:srgbClr val="B20030"/>
            </a:solidFill>
            <a:prstDash val="solid"/>
            <a:headEnd type="none" w="sm" len="sm"/>
            <a:tailEnd type="none" w="sm" len="sm"/>
          </a:ln>
        </p:spPr>
      </p:sp>
      <p:sp>
        <p:nvSpPr>
          <p:cNvPr id="4" name="AutoShape 4"/>
          <p:cNvSpPr/>
          <p:nvPr/>
        </p:nvSpPr>
        <p:spPr>
          <a:xfrm rot="-5400000">
            <a:off x="7886031" y="9283518"/>
            <a:ext cx="1839655" cy="0"/>
          </a:xfrm>
          <a:prstGeom prst="line">
            <a:avLst/>
          </a:prstGeom>
          <a:ln w="38100" cap="flat">
            <a:solidFill>
              <a:srgbClr val="B20030"/>
            </a:solidFill>
            <a:prstDash val="solid"/>
            <a:headEnd type="none" w="sm" len="sm"/>
            <a:tailEnd type="none" w="sm" len="sm"/>
          </a:ln>
        </p:spPr>
      </p:sp>
      <p:sp>
        <p:nvSpPr>
          <p:cNvPr id="5" name="AutoShape 5"/>
          <p:cNvSpPr/>
          <p:nvPr/>
        </p:nvSpPr>
        <p:spPr>
          <a:xfrm>
            <a:off x="9105900" y="1657350"/>
            <a:ext cx="2894379" cy="0"/>
          </a:xfrm>
          <a:prstGeom prst="line">
            <a:avLst/>
          </a:prstGeom>
          <a:ln w="114300" cap="flat">
            <a:solidFill>
              <a:srgbClr val="B20030"/>
            </a:solidFill>
            <a:prstDash val="solid"/>
            <a:headEnd type="none" w="sm" len="sm"/>
            <a:tailEnd type="none" w="sm" len="sm"/>
          </a:ln>
        </p:spPr>
      </p:sp>
      <p:sp>
        <p:nvSpPr>
          <p:cNvPr id="6" name="AutoShape 6"/>
          <p:cNvSpPr/>
          <p:nvPr/>
        </p:nvSpPr>
        <p:spPr>
          <a:xfrm>
            <a:off x="12313673" y="1657350"/>
            <a:ext cx="1281098" cy="0"/>
          </a:xfrm>
          <a:prstGeom prst="line">
            <a:avLst/>
          </a:prstGeom>
          <a:ln w="114300" cap="flat">
            <a:solidFill>
              <a:srgbClr val="B20030"/>
            </a:solidFill>
            <a:prstDash val="solid"/>
            <a:headEnd type="none" w="sm" len="sm"/>
            <a:tailEnd type="none" w="sm" len="sm"/>
          </a:ln>
        </p:spPr>
      </p:sp>
      <p:pic>
        <p:nvPicPr>
          <p:cNvPr id="7" name="Picture 7"/>
          <p:cNvPicPr>
            <a:picLocks noChangeAspect="1"/>
          </p:cNvPicPr>
          <p:nvPr/>
        </p:nvPicPr>
        <p:blipFill>
          <a:blip r:embed="rId3"/>
          <a:srcRect t="6830"/>
          <a:stretch>
            <a:fillRect/>
          </a:stretch>
        </p:blipFill>
        <p:spPr>
          <a:xfrm>
            <a:off x="1850690" y="1419860"/>
            <a:ext cx="5084521" cy="3895471"/>
          </a:xfrm>
          <a:prstGeom prst="rect">
            <a:avLst/>
          </a:prstGeom>
        </p:spPr>
      </p:pic>
      <p:pic>
        <p:nvPicPr>
          <p:cNvPr id="8" name="Picture 8"/>
          <p:cNvPicPr>
            <a:picLocks noChangeAspect="1"/>
          </p:cNvPicPr>
          <p:nvPr/>
        </p:nvPicPr>
        <p:blipFill>
          <a:blip r:embed="rId4"/>
          <a:srcRect t="7069"/>
          <a:stretch>
            <a:fillRect/>
          </a:stretch>
        </p:blipFill>
        <p:spPr>
          <a:xfrm>
            <a:off x="2058541" y="6115151"/>
            <a:ext cx="5237837" cy="3970644"/>
          </a:xfrm>
          <a:prstGeom prst="rect">
            <a:avLst/>
          </a:prstGeom>
        </p:spPr>
      </p:pic>
      <p:graphicFrame>
        <p:nvGraphicFramePr>
          <p:cNvPr id="9" name="Table 9"/>
          <p:cNvGraphicFramePr>
            <a:graphicFrameLocks noGrp="1"/>
          </p:cNvGraphicFramePr>
          <p:nvPr/>
        </p:nvGraphicFramePr>
        <p:xfrm>
          <a:off x="9144000" y="1952625"/>
          <a:ext cx="8901540" cy="3883660"/>
        </p:xfrm>
        <a:graphic>
          <a:graphicData uri="http://schemas.openxmlformats.org/drawingml/2006/table">
            <a:tbl>
              <a:tblPr/>
              <a:tblGrid>
                <a:gridCol w="3030890">
                  <a:extLst>
                    <a:ext uri="{9D8B030D-6E8A-4147-A177-3AD203B41FA5}">
                      <a16:colId xmlns:a16="http://schemas.microsoft.com/office/drawing/2014/main" val="20000"/>
                    </a:ext>
                  </a:extLst>
                </a:gridCol>
                <a:gridCol w="3064672">
                  <a:extLst>
                    <a:ext uri="{9D8B030D-6E8A-4147-A177-3AD203B41FA5}">
                      <a16:colId xmlns:a16="http://schemas.microsoft.com/office/drawing/2014/main" val="20001"/>
                    </a:ext>
                  </a:extLst>
                </a:gridCol>
                <a:gridCol w="2805978">
                  <a:extLst>
                    <a:ext uri="{9D8B030D-6E8A-4147-A177-3AD203B41FA5}">
                      <a16:colId xmlns:a16="http://schemas.microsoft.com/office/drawing/2014/main" val="20002"/>
                    </a:ext>
                  </a:extLst>
                </a:gridCol>
              </a:tblGrid>
              <a:tr h="1147912">
                <a:tc>
                  <a:txBody>
                    <a:bodyPr/>
                    <a:lstStyle/>
                    <a:p>
                      <a:pPr algn="l">
                        <a:defRPr/>
                      </a:pPr>
                      <a:r>
                        <a:rPr lang="en-US"/>
                        <a:t>Model</a:t>
                      </a:r>
                    </a:p>
                    <a:p>
                      <a:r>
                        <a:rPr lang="en-US" sz="1800">
                          <a:solidFill>
                            <a:srgbClr val="000000"/>
                          </a:solidFill>
                          <a:latin typeface="Nourd Bold"/>
                        </a:rPr>
                        <a:t>Accuracy</a:t>
                      </a:r>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False Negative Rate</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False Positive Rate</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63385">
                <a:tc>
                  <a:txBody>
                    <a:bodyPr/>
                    <a:lstStyle/>
                    <a:p>
                      <a:pPr algn="l">
                        <a:defRPr/>
                      </a:pPr>
                      <a:r>
                        <a:rPr lang="en-US" sz="1800">
                          <a:solidFill>
                            <a:srgbClr val="000000"/>
                          </a:solidFill>
                          <a:latin typeface="Nourd Bold"/>
                        </a:rPr>
                        <a:t>CART: 86.7%</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10.4%</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16.7% </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72363">
                <a:tc>
                  <a:txBody>
                    <a:bodyPr/>
                    <a:lstStyle/>
                    <a:p>
                      <a:pPr algn="l">
                        <a:defRPr/>
                      </a:pPr>
                      <a:r>
                        <a:rPr lang="en-US" sz="1800">
                          <a:solidFill>
                            <a:srgbClr val="000000"/>
                          </a:solidFill>
                          <a:latin typeface="Nourd Bold"/>
                        </a:rPr>
                        <a:t>Logistic Regression: 82.2%</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 30.8% </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defRPr/>
                      </a:pPr>
                      <a:r>
                        <a:rPr lang="en-US" sz="1800">
                          <a:solidFill>
                            <a:srgbClr val="000000"/>
                          </a:solidFill>
                          <a:latin typeface="Nourd Bold"/>
                        </a:rPr>
                        <a:t>2.86% </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10"/>
          <p:cNvSpPr txBox="1"/>
          <p:nvPr/>
        </p:nvSpPr>
        <p:spPr>
          <a:xfrm>
            <a:off x="9144000" y="483235"/>
            <a:ext cx="10071458" cy="936625"/>
          </a:xfrm>
          <a:prstGeom prst="rect">
            <a:avLst/>
          </a:prstGeom>
        </p:spPr>
        <p:txBody>
          <a:bodyPr lIns="0" tIns="0" rIns="0" bIns="0" rtlCol="0" anchor="t">
            <a:spAutoFit/>
          </a:bodyPr>
          <a:lstStyle/>
          <a:p>
            <a:pPr>
              <a:lnSpc>
                <a:spcPts val="7700"/>
              </a:lnSpc>
            </a:pPr>
            <a:r>
              <a:rPr lang="en-US" sz="5500" spc="-330">
                <a:solidFill>
                  <a:srgbClr val="000000"/>
                </a:solidFill>
                <a:latin typeface="Nourd Bold"/>
              </a:rPr>
              <a:t>Evaluation: Binary Predictions</a:t>
            </a:r>
          </a:p>
        </p:txBody>
      </p:sp>
      <p:sp>
        <p:nvSpPr>
          <p:cNvPr id="11" name="TextBox 11"/>
          <p:cNvSpPr txBox="1"/>
          <p:nvPr/>
        </p:nvSpPr>
        <p:spPr>
          <a:xfrm>
            <a:off x="991214" y="981075"/>
            <a:ext cx="7009786" cy="438785"/>
          </a:xfrm>
          <a:prstGeom prst="rect">
            <a:avLst/>
          </a:prstGeom>
        </p:spPr>
        <p:txBody>
          <a:bodyPr wrap="square" lIns="0" tIns="0" rIns="0" bIns="0" rtlCol="0" anchor="t">
            <a:spAutoFit/>
          </a:bodyPr>
          <a:lstStyle/>
          <a:p>
            <a:pPr algn="ctr">
              <a:lnSpc>
                <a:spcPts val="3640"/>
              </a:lnSpc>
              <a:spcBef>
                <a:spcPct val="0"/>
              </a:spcBef>
            </a:pPr>
            <a:r>
              <a:rPr lang="en-US" sz="2600" spc="-156" dirty="0">
                <a:solidFill>
                  <a:srgbClr val="000000"/>
                </a:solidFill>
                <a:latin typeface="Nourd Bold"/>
              </a:rPr>
              <a:t> CART Model : binary dependent variable</a:t>
            </a:r>
          </a:p>
        </p:txBody>
      </p:sp>
      <p:sp>
        <p:nvSpPr>
          <p:cNvPr id="12" name="TextBox 12"/>
          <p:cNvSpPr txBox="1"/>
          <p:nvPr/>
        </p:nvSpPr>
        <p:spPr>
          <a:xfrm>
            <a:off x="1300104" y="5616560"/>
            <a:ext cx="7009786" cy="438785"/>
          </a:xfrm>
          <a:prstGeom prst="rect">
            <a:avLst/>
          </a:prstGeom>
        </p:spPr>
        <p:txBody>
          <a:bodyPr wrap="square" lIns="0" tIns="0" rIns="0" bIns="0" rtlCol="0" anchor="t">
            <a:spAutoFit/>
          </a:bodyPr>
          <a:lstStyle/>
          <a:p>
            <a:pPr algn="ctr">
              <a:lnSpc>
                <a:spcPts val="3640"/>
              </a:lnSpc>
              <a:spcBef>
                <a:spcPct val="0"/>
              </a:spcBef>
            </a:pPr>
            <a:r>
              <a:rPr lang="en-US" sz="2600" spc="-156" dirty="0">
                <a:solidFill>
                  <a:srgbClr val="000000"/>
                </a:solidFill>
                <a:latin typeface="Nourd Bold"/>
              </a:rPr>
              <a:t>Default Logistic Regression: original dataset</a:t>
            </a:r>
          </a:p>
        </p:txBody>
      </p:sp>
      <p:sp>
        <p:nvSpPr>
          <p:cNvPr id="13" name="TextBox 13"/>
          <p:cNvSpPr txBox="1"/>
          <p:nvPr/>
        </p:nvSpPr>
        <p:spPr>
          <a:xfrm>
            <a:off x="9736471" y="6666331"/>
            <a:ext cx="8309070" cy="2910522"/>
          </a:xfrm>
          <a:prstGeom prst="rect">
            <a:avLst/>
          </a:prstGeom>
        </p:spPr>
        <p:txBody>
          <a:bodyPr lIns="0" tIns="0" rIns="0" bIns="0" rtlCol="0" anchor="t">
            <a:spAutoFit/>
          </a:bodyPr>
          <a:lstStyle/>
          <a:p>
            <a:pPr algn="just">
              <a:lnSpc>
                <a:spcPts val="2824"/>
              </a:lnSpc>
            </a:pPr>
            <a:r>
              <a:rPr lang="en-US" sz="2499" spc="-149">
                <a:solidFill>
                  <a:srgbClr val="000000"/>
                </a:solidFill>
                <a:latin typeface="Nourd Light"/>
              </a:rPr>
              <a:t>CART has higher overall accuracy and lower false negative rate</a:t>
            </a:r>
          </a:p>
          <a:p>
            <a:pPr algn="just">
              <a:lnSpc>
                <a:spcPts val="2824"/>
              </a:lnSpc>
            </a:pPr>
            <a:endParaRPr lang="en-US" sz="2499" spc="-149">
              <a:solidFill>
                <a:srgbClr val="000000"/>
              </a:solidFill>
              <a:latin typeface="Nourd Light"/>
            </a:endParaRPr>
          </a:p>
          <a:p>
            <a:pPr algn="just">
              <a:lnSpc>
                <a:spcPts val="2824"/>
              </a:lnSpc>
            </a:pPr>
            <a:r>
              <a:rPr lang="en-US" sz="2499" spc="-149">
                <a:solidFill>
                  <a:srgbClr val="000000"/>
                </a:solidFill>
                <a:latin typeface="Nourd Light"/>
              </a:rPr>
              <a:t>Logistic Regression has lower overall accuracy and lower false positive rate</a:t>
            </a:r>
          </a:p>
          <a:p>
            <a:pPr algn="just">
              <a:lnSpc>
                <a:spcPts val="2824"/>
              </a:lnSpc>
            </a:pPr>
            <a:endParaRPr lang="en-US" sz="2499" spc="-149">
              <a:solidFill>
                <a:srgbClr val="000000"/>
              </a:solidFill>
              <a:latin typeface="Nourd Light"/>
            </a:endParaRPr>
          </a:p>
          <a:p>
            <a:pPr algn="just">
              <a:lnSpc>
                <a:spcPts val="2824"/>
              </a:lnSpc>
            </a:pPr>
            <a:r>
              <a:rPr lang="en-US" sz="2499" spc="-149">
                <a:solidFill>
                  <a:srgbClr val="000000"/>
                </a:solidFill>
                <a:latin typeface="Nourd Light"/>
              </a:rPr>
              <a:t>Choose CART &gt;&gt; Logistic Regression since consequences of false negative are more severe</a:t>
            </a:r>
          </a:p>
          <a:p>
            <a:pPr algn="just">
              <a:lnSpc>
                <a:spcPts val="3390"/>
              </a:lnSpc>
            </a:pPr>
            <a:endParaRPr lang="en-US" sz="2499" spc="-149">
              <a:solidFill>
                <a:srgbClr val="000000"/>
              </a:solidFill>
              <a:latin typeface="Nourd Light"/>
            </a:endParaRPr>
          </a:p>
        </p:txBody>
      </p:sp>
      <p:sp>
        <p:nvSpPr>
          <p:cNvPr id="14" name="TextBox 14"/>
          <p:cNvSpPr txBox="1"/>
          <p:nvPr/>
        </p:nvSpPr>
        <p:spPr>
          <a:xfrm>
            <a:off x="16811680" y="9647010"/>
            <a:ext cx="119578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Eric Wu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7254303" y="10133518"/>
            <a:ext cx="1889697" cy="0"/>
          </a:xfrm>
          <a:prstGeom prst="line">
            <a:avLst/>
          </a:prstGeom>
          <a:ln w="38100" cap="flat">
            <a:solidFill>
              <a:srgbClr val="B20030"/>
            </a:solidFill>
            <a:prstDash val="solid"/>
            <a:headEnd type="none" w="sm" len="sm"/>
            <a:tailEnd type="none" w="sm" len="sm"/>
          </a:ln>
        </p:spPr>
      </p:sp>
      <p:sp>
        <p:nvSpPr>
          <p:cNvPr id="4" name="AutoShape 4"/>
          <p:cNvSpPr/>
          <p:nvPr/>
        </p:nvSpPr>
        <p:spPr>
          <a:xfrm>
            <a:off x="737294" y="1657350"/>
            <a:ext cx="2894379" cy="0"/>
          </a:xfrm>
          <a:prstGeom prst="line">
            <a:avLst/>
          </a:prstGeom>
          <a:ln w="114300" cap="flat">
            <a:solidFill>
              <a:srgbClr val="B20030"/>
            </a:solidFill>
            <a:prstDash val="solid"/>
            <a:headEnd type="none" w="sm" len="sm"/>
            <a:tailEnd type="none" w="sm" len="sm"/>
          </a:ln>
        </p:spPr>
      </p:sp>
      <p:sp>
        <p:nvSpPr>
          <p:cNvPr id="5" name="AutoShape 5"/>
          <p:cNvSpPr/>
          <p:nvPr/>
        </p:nvSpPr>
        <p:spPr>
          <a:xfrm>
            <a:off x="3953854" y="1657350"/>
            <a:ext cx="1281098" cy="0"/>
          </a:xfrm>
          <a:prstGeom prst="line">
            <a:avLst/>
          </a:prstGeom>
          <a:ln w="114300" cap="flat">
            <a:solidFill>
              <a:srgbClr val="B20030"/>
            </a:solidFill>
            <a:prstDash val="solid"/>
            <a:headEnd type="none" w="sm" len="sm"/>
            <a:tailEnd type="none" w="sm" len="sm"/>
          </a:ln>
        </p:spPr>
      </p:sp>
      <p:pic>
        <p:nvPicPr>
          <p:cNvPr id="6" name="Picture 6"/>
          <p:cNvPicPr>
            <a:picLocks noChangeAspect="1"/>
          </p:cNvPicPr>
          <p:nvPr/>
        </p:nvPicPr>
        <p:blipFill>
          <a:blip r:embed="rId3"/>
          <a:srcRect t="9613" b="5799"/>
          <a:stretch>
            <a:fillRect/>
          </a:stretch>
        </p:blipFill>
        <p:spPr>
          <a:xfrm>
            <a:off x="737294" y="3516946"/>
            <a:ext cx="7950510" cy="4581786"/>
          </a:xfrm>
          <a:prstGeom prst="rect">
            <a:avLst/>
          </a:prstGeom>
        </p:spPr>
      </p:pic>
      <p:pic>
        <p:nvPicPr>
          <p:cNvPr id="7" name="Picture 7"/>
          <p:cNvPicPr>
            <a:picLocks noChangeAspect="1"/>
          </p:cNvPicPr>
          <p:nvPr/>
        </p:nvPicPr>
        <p:blipFill>
          <a:blip r:embed="rId4"/>
          <a:srcRect t="9613" b="5799"/>
          <a:stretch>
            <a:fillRect/>
          </a:stretch>
        </p:blipFill>
        <p:spPr>
          <a:xfrm>
            <a:off x="9545083" y="3497653"/>
            <a:ext cx="7714217" cy="4445613"/>
          </a:xfrm>
          <a:prstGeom prst="rect">
            <a:avLst/>
          </a:prstGeom>
        </p:spPr>
      </p:pic>
      <p:sp>
        <p:nvSpPr>
          <p:cNvPr id="8" name="TextBox 8"/>
          <p:cNvSpPr txBox="1"/>
          <p:nvPr/>
        </p:nvSpPr>
        <p:spPr>
          <a:xfrm>
            <a:off x="737294" y="630371"/>
            <a:ext cx="11292475" cy="1739899"/>
          </a:xfrm>
          <a:prstGeom prst="rect">
            <a:avLst/>
          </a:prstGeom>
        </p:spPr>
        <p:txBody>
          <a:bodyPr lIns="0" tIns="0" rIns="0" bIns="0" rtlCol="0" anchor="t">
            <a:spAutoFit/>
          </a:bodyPr>
          <a:lstStyle/>
          <a:p>
            <a:pPr>
              <a:lnSpc>
                <a:spcPts val="7000"/>
              </a:lnSpc>
            </a:pPr>
            <a:r>
              <a:rPr lang="en-US" sz="5000" spc="-300">
                <a:solidFill>
                  <a:srgbClr val="000000"/>
                </a:solidFill>
                <a:latin typeface="Nourd Bold"/>
              </a:rPr>
              <a:t>Evaluation: Multi-Class Predictions</a:t>
            </a:r>
          </a:p>
          <a:p>
            <a:pPr>
              <a:lnSpc>
                <a:spcPts val="7000"/>
              </a:lnSpc>
            </a:pPr>
            <a:endParaRPr lang="en-US" sz="5000" spc="-300">
              <a:solidFill>
                <a:srgbClr val="000000"/>
              </a:solidFill>
              <a:latin typeface="Nourd Bold"/>
            </a:endParaRPr>
          </a:p>
        </p:txBody>
      </p:sp>
      <p:sp>
        <p:nvSpPr>
          <p:cNvPr id="9" name="TextBox 9"/>
          <p:cNvSpPr txBox="1"/>
          <p:nvPr/>
        </p:nvSpPr>
        <p:spPr>
          <a:xfrm>
            <a:off x="-52168" y="2732855"/>
            <a:ext cx="8012045" cy="1047750"/>
          </a:xfrm>
          <a:prstGeom prst="rect">
            <a:avLst/>
          </a:prstGeom>
        </p:spPr>
        <p:txBody>
          <a:bodyPr lIns="0" tIns="0" rIns="0" bIns="0" rtlCol="0" anchor="t">
            <a:spAutoFit/>
          </a:bodyPr>
          <a:lstStyle/>
          <a:p>
            <a:pPr algn="ctr">
              <a:lnSpc>
                <a:spcPts val="4200"/>
              </a:lnSpc>
            </a:pPr>
            <a:r>
              <a:rPr lang="en-US" sz="3000" u="sng" spc="-179">
                <a:solidFill>
                  <a:srgbClr val="000000"/>
                </a:solidFill>
                <a:latin typeface="Nourd Bold"/>
              </a:rPr>
              <a:t>Default CART model: original dataset</a:t>
            </a:r>
          </a:p>
          <a:p>
            <a:pPr algn="ctr">
              <a:lnSpc>
                <a:spcPts val="4200"/>
              </a:lnSpc>
              <a:spcBef>
                <a:spcPct val="0"/>
              </a:spcBef>
            </a:pPr>
            <a:endParaRPr lang="en-US" sz="3000" u="sng" spc="-179">
              <a:solidFill>
                <a:srgbClr val="000000"/>
              </a:solidFill>
              <a:latin typeface="Nourd Bold"/>
            </a:endParaRPr>
          </a:p>
        </p:txBody>
      </p:sp>
      <p:sp>
        <p:nvSpPr>
          <p:cNvPr id="10" name="TextBox 10"/>
          <p:cNvSpPr txBox="1"/>
          <p:nvPr/>
        </p:nvSpPr>
        <p:spPr>
          <a:xfrm>
            <a:off x="9501485" y="2713562"/>
            <a:ext cx="8329315" cy="1047750"/>
          </a:xfrm>
          <a:prstGeom prst="rect">
            <a:avLst/>
          </a:prstGeom>
        </p:spPr>
        <p:txBody>
          <a:bodyPr wrap="square" lIns="0" tIns="0" rIns="0" bIns="0" rtlCol="0" anchor="t">
            <a:spAutoFit/>
          </a:bodyPr>
          <a:lstStyle/>
          <a:p>
            <a:pPr algn="ctr">
              <a:lnSpc>
                <a:spcPts val="4200"/>
              </a:lnSpc>
            </a:pPr>
            <a:r>
              <a:rPr lang="en-US" sz="3000" u="sng" spc="-179" dirty="0">
                <a:solidFill>
                  <a:srgbClr val="000000"/>
                </a:solidFill>
                <a:latin typeface="Nourd Bold"/>
              </a:rPr>
              <a:t>Logistic Regression Model: hierarchical clusters</a:t>
            </a:r>
          </a:p>
          <a:p>
            <a:pPr algn="ctr">
              <a:lnSpc>
                <a:spcPts val="4200"/>
              </a:lnSpc>
              <a:spcBef>
                <a:spcPct val="0"/>
              </a:spcBef>
            </a:pPr>
            <a:endParaRPr lang="en-US" sz="3000" u="sng" spc="-179" dirty="0">
              <a:solidFill>
                <a:srgbClr val="000000"/>
              </a:solidFill>
              <a:latin typeface="Nourd Bold"/>
            </a:endParaRPr>
          </a:p>
        </p:txBody>
      </p:sp>
      <p:sp>
        <p:nvSpPr>
          <p:cNvPr id="11" name="TextBox 11"/>
          <p:cNvSpPr txBox="1"/>
          <p:nvPr/>
        </p:nvSpPr>
        <p:spPr>
          <a:xfrm>
            <a:off x="16811680" y="9647010"/>
            <a:ext cx="119578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Eric Wu </a:t>
            </a:r>
          </a:p>
        </p:txBody>
      </p:sp>
      <p:sp>
        <p:nvSpPr>
          <p:cNvPr id="12" name="TextBox 12"/>
          <p:cNvSpPr txBox="1"/>
          <p:nvPr/>
        </p:nvSpPr>
        <p:spPr>
          <a:xfrm>
            <a:off x="1935456" y="8248066"/>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56.97%</a:t>
            </a:r>
          </a:p>
        </p:txBody>
      </p:sp>
      <p:sp>
        <p:nvSpPr>
          <p:cNvPr id="13" name="TextBox 13"/>
          <p:cNvSpPr txBox="1"/>
          <p:nvPr/>
        </p:nvSpPr>
        <p:spPr>
          <a:xfrm>
            <a:off x="11229965" y="8248066"/>
            <a:ext cx="5554186" cy="596900"/>
          </a:xfrm>
          <a:prstGeom prst="rect">
            <a:avLst/>
          </a:prstGeom>
        </p:spPr>
        <p:txBody>
          <a:bodyPr lIns="0" tIns="0" rIns="0" bIns="0" rtlCol="0" anchor="t">
            <a:spAutoFit/>
          </a:bodyPr>
          <a:lstStyle/>
          <a:p>
            <a:pPr algn="ctr">
              <a:lnSpc>
                <a:spcPts val="4900"/>
              </a:lnSpc>
              <a:spcBef>
                <a:spcPct val="0"/>
              </a:spcBef>
            </a:pPr>
            <a:r>
              <a:rPr lang="en-US" sz="3500" spc="-210">
                <a:solidFill>
                  <a:srgbClr val="000000"/>
                </a:solidFill>
                <a:latin typeface="Nourd Bold"/>
              </a:rPr>
              <a:t>Accuracy: 57.53%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7254303" y="10133518"/>
            <a:ext cx="1889697" cy="0"/>
          </a:xfrm>
          <a:prstGeom prst="line">
            <a:avLst/>
          </a:prstGeom>
          <a:ln w="38100" cap="flat">
            <a:solidFill>
              <a:srgbClr val="B20030"/>
            </a:solidFill>
            <a:prstDash val="solid"/>
            <a:headEnd type="none" w="sm" len="sm"/>
            <a:tailEnd type="none" w="sm" len="sm"/>
          </a:ln>
        </p:spPr>
      </p:sp>
      <p:sp>
        <p:nvSpPr>
          <p:cNvPr id="4" name="AutoShape 4"/>
          <p:cNvSpPr/>
          <p:nvPr/>
        </p:nvSpPr>
        <p:spPr>
          <a:xfrm>
            <a:off x="737294" y="1657350"/>
            <a:ext cx="2894379" cy="0"/>
          </a:xfrm>
          <a:prstGeom prst="line">
            <a:avLst/>
          </a:prstGeom>
          <a:ln w="114300" cap="flat">
            <a:solidFill>
              <a:srgbClr val="B20030"/>
            </a:solidFill>
            <a:prstDash val="solid"/>
            <a:headEnd type="none" w="sm" len="sm"/>
            <a:tailEnd type="none" w="sm" len="sm"/>
          </a:ln>
        </p:spPr>
      </p:sp>
      <p:sp>
        <p:nvSpPr>
          <p:cNvPr id="5" name="AutoShape 5"/>
          <p:cNvSpPr/>
          <p:nvPr/>
        </p:nvSpPr>
        <p:spPr>
          <a:xfrm>
            <a:off x="3953854" y="1657350"/>
            <a:ext cx="1281098" cy="0"/>
          </a:xfrm>
          <a:prstGeom prst="line">
            <a:avLst/>
          </a:prstGeom>
          <a:ln w="114300" cap="flat">
            <a:solidFill>
              <a:srgbClr val="B20030"/>
            </a:solidFill>
            <a:prstDash val="solid"/>
            <a:headEnd type="none" w="sm" len="sm"/>
            <a:tailEnd type="none" w="sm" len="sm"/>
          </a:ln>
        </p:spPr>
      </p:sp>
      <p:sp>
        <p:nvSpPr>
          <p:cNvPr id="6" name="TextBox 6"/>
          <p:cNvSpPr txBox="1"/>
          <p:nvPr/>
        </p:nvSpPr>
        <p:spPr>
          <a:xfrm>
            <a:off x="737294" y="630371"/>
            <a:ext cx="11292475" cy="1739899"/>
          </a:xfrm>
          <a:prstGeom prst="rect">
            <a:avLst/>
          </a:prstGeom>
        </p:spPr>
        <p:txBody>
          <a:bodyPr lIns="0" tIns="0" rIns="0" bIns="0" rtlCol="0" anchor="t">
            <a:spAutoFit/>
          </a:bodyPr>
          <a:lstStyle/>
          <a:p>
            <a:pPr>
              <a:lnSpc>
                <a:spcPts val="7000"/>
              </a:lnSpc>
            </a:pPr>
            <a:r>
              <a:rPr lang="en-US" sz="5000" spc="-300">
                <a:solidFill>
                  <a:srgbClr val="000000"/>
                </a:solidFill>
                <a:latin typeface="Nourd Bold"/>
              </a:rPr>
              <a:t>Evaluation: Business Impact</a:t>
            </a:r>
          </a:p>
          <a:p>
            <a:pPr>
              <a:lnSpc>
                <a:spcPts val="7000"/>
              </a:lnSpc>
            </a:pPr>
            <a:endParaRPr lang="en-US" sz="5000" spc="-300">
              <a:solidFill>
                <a:srgbClr val="000000"/>
              </a:solidFill>
              <a:latin typeface="Nourd Bold"/>
            </a:endParaRPr>
          </a:p>
        </p:txBody>
      </p:sp>
      <p:sp>
        <p:nvSpPr>
          <p:cNvPr id="7" name="TextBox 7"/>
          <p:cNvSpPr txBox="1"/>
          <p:nvPr/>
        </p:nvSpPr>
        <p:spPr>
          <a:xfrm>
            <a:off x="3818250" y="3416618"/>
            <a:ext cx="10623025" cy="3205480"/>
          </a:xfrm>
          <a:prstGeom prst="rect">
            <a:avLst/>
          </a:prstGeom>
        </p:spPr>
        <p:txBody>
          <a:bodyPr lIns="0" tIns="0" rIns="0" bIns="0" rtlCol="0" anchor="t">
            <a:spAutoFit/>
          </a:bodyPr>
          <a:lstStyle/>
          <a:p>
            <a:pPr algn="just">
              <a:lnSpc>
                <a:spcPts val="24859"/>
              </a:lnSpc>
            </a:pPr>
            <a:r>
              <a:rPr lang="en-US" sz="21999" spc="-1319">
                <a:solidFill>
                  <a:srgbClr val="000000"/>
                </a:solidFill>
                <a:latin typeface="Nourd Light Bold"/>
              </a:rPr>
              <a:t>84, 866 </a:t>
            </a:r>
          </a:p>
        </p:txBody>
      </p:sp>
      <p:sp>
        <p:nvSpPr>
          <p:cNvPr id="8" name="TextBox 8"/>
          <p:cNvSpPr txBox="1"/>
          <p:nvPr/>
        </p:nvSpPr>
        <p:spPr>
          <a:xfrm>
            <a:off x="12795936" y="6296429"/>
            <a:ext cx="4943618" cy="426271"/>
          </a:xfrm>
          <a:prstGeom prst="rect">
            <a:avLst/>
          </a:prstGeom>
        </p:spPr>
        <p:txBody>
          <a:bodyPr wrap="square" lIns="0" tIns="0" rIns="0" bIns="0" rtlCol="0" anchor="t">
            <a:spAutoFit/>
          </a:bodyPr>
          <a:lstStyle/>
          <a:p>
            <a:pPr algn="ctr">
              <a:lnSpc>
                <a:spcPts val="3640"/>
              </a:lnSpc>
              <a:spcBef>
                <a:spcPct val="0"/>
              </a:spcBef>
            </a:pPr>
            <a:r>
              <a:rPr lang="en-US" sz="2600" spc="-156" dirty="0">
                <a:solidFill>
                  <a:srgbClr val="000000"/>
                </a:solidFill>
                <a:latin typeface="Nourd Bold"/>
              </a:rPr>
              <a:t>Unnecessary Referrals Eliminated</a:t>
            </a:r>
          </a:p>
        </p:txBody>
      </p:sp>
      <p:sp>
        <p:nvSpPr>
          <p:cNvPr id="9" name="TextBox 9"/>
          <p:cNvSpPr txBox="1"/>
          <p:nvPr/>
        </p:nvSpPr>
        <p:spPr>
          <a:xfrm>
            <a:off x="16811680" y="9647010"/>
            <a:ext cx="119578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Eric Wu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7254303" y="10133518"/>
            <a:ext cx="1889697" cy="0"/>
          </a:xfrm>
          <a:prstGeom prst="line">
            <a:avLst/>
          </a:prstGeom>
          <a:ln w="38100" cap="flat">
            <a:solidFill>
              <a:srgbClr val="B20030"/>
            </a:solidFill>
            <a:prstDash val="solid"/>
            <a:headEnd type="none" w="sm" len="sm"/>
            <a:tailEnd type="none" w="sm" len="sm"/>
          </a:ln>
        </p:spPr>
      </p:sp>
      <p:sp>
        <p:nvSpPr>
          <p:cNvPr id="4" name="AutoShape 4"/>
          <p:cNvSpPr/>
          <p:nvPr/>
        </p:nvSpPr>
        <p:spPr>
          <a:xfrm>
            <a:off x="737294" y="1657350"/>
            <a:ext cx="2894379" cy="0"/>
          </a:xfrm>
          <a:prstGeom prst="line">
            <a:avLst/>
          </a:prstGeom>
          <a:ln w="114300" cap="flat">
            <a:solidFill>
              <a:srgbClr val="B20030"/>
            </a:solidFill>
            <a:prstDash val="solid"/>
            <a:headEnd type="none" w="sm" len="sm"/>
            <a:tailEnd type="none" w="sm" len="sm"/>
          </a:ln>
        </p:spPr>
      </p:sp>
      <p:sp>
        <p:nvSpPr>
          <p:cNvPr id="5" name="AutoShape 5"/>
          <p:cNvSpPr/>
          <p:nvPr/>
        </p:nvSpPr>
        <p:spPr>
          <a:xfrm>
            <a:off x="3953854" y="1657350"/>
            <a:ext cx="1281098" cy="0"/>
          </a:xfrm>
          <a:prstGeom prst="line">
            <a:avLst/>
          </a:prstGeom>
          <a:ln w="114300" cap="flat">
            <a:solidFill>
              <a:srgbClr val="B20030"/>
            </a:solidFill>
            <a:prstDash val="solid"/>
            <a:headEnd type="none" w="sm" len="sm"/>
            <a:tailEnd type="none" w="sm" len="sm"/>
          </a:ln>
        </p:spPr>
      </p:sp>
      <p:sp>
        <p:nvSpPr>
          <p:cNvPr id="6" name="TextBox 6"/>
          <p:cNvSpPr txBox="1"/>
          <p:nvPr/>
        </p:nvSpPr>
        <p:spPr>
          <a:xfrm>
            <a:off x="737294" y="630371"/>
            <a:ext cx="11292475" cy="1739899"/>
          </a:xfrm>
          <a:prstGeom prst="rect">
            <a:avLst/>
          </a:prstGeom>
        </p:spPr>
        <p:txBody>
          <a:bodyPr lIns="0" tIns="0" rIns="0" bIns="0" rtlCol="0" anchor="t">
            <a:spAutoFit/>
          </a:bodyPr>
          <a:lstStyle/>
          <a:p>
            <a:pPr>
              <a:lnSpc>
                <a:spcPts val="7000"/>
              </a:lnSpc>
            </a:pPr>
            <a:r>
              <a:rPr lang="en-US" sz="5000" spc="-300">
                <a:solidFill>
                  <a:srgbClr val="000000"/>
                </a:solidFill>
                <a:latin typeface="Nourd Bold"/>
              </a:rPr>
              <a:t>Evaluation: Business Impact</a:t>
            </a:r>
          </a:p>
          <a:p>
            <a:pPr>
              <a:lnSpc>
                <a:spcPts val="7000"/>
              </a:lnSpc>
            </a:pPr>
            <a:endParaRPr lang="en-US" sz="5000" spc="-300">
              <a:solidFill>
                <a:srgbClr val="000000"/>
              </a:solidFill>
              <a:latin typeface="Nourd Bold"/>
            </a:endParaRPr>
          </a:p>
        </p:txBody>
      </p:sp>
      <p:sp>
        <p:nvSpPr>
          <p:cNvPr id="7" name="TextBox 7"/>
          <p:cNvSpPr txBox="1"/>
          <p:nvPr/>
        </p:nvSpPr>
        <p:spPr>
          <a:xfrm>
            <a:off x="2184484" y="3763962"/>
            <a:ext cx="14318725" cy="2901950"/>
          </a:xfrm>
          <a:prstGeom prst="rect">
            <a:avLst/>
          </a:prstGeom>
        </p:spPr>
        <p:txBody>
          <a:bodyPr lIns="0" tIns="0" rIns="0" bIns="0" rtlCol="0" anchor="t">
            <a:spAutoFit/>
          </a:bodyPr>
          <a:lstStyle/>
          <a:p>
            <a:pPr algn="just">
              <a:lnSpc>
                <a:spcPts val="22600"/>
              </a:lnSpc>
            </a:pPr>
            <a:r>
              <a:rPr lang="en-US" sz="20000" spc="-1200">
                <a:solidFill>
                  <a:srgbClr val="000000"/>
                </a:solidFill>
                <a:latin typeface="Nourd Light Bold"/>
              </a:rPr>
              <a:t>$3,224,908 </a:t>
            </a:r>
          </a:p>
        </p:txBody>
      </p:sp>
      <p:sp>
        <p:nvSpPr>
          <p:cNvPr id="8" name="TextBox 8"/>
          <p:cNvSpPr txBox="1"/>
          <p:nvPr/>
        </p:nvSpPr>
        <p:spPr>
          <a:xfrm>
            <a:off x="14478000" y="6127108"/>
            <a:ext cx="2524889" cy="426271"/>
          </a:xfrm>
          <a:prstGeom prst="rect">
            <a:avLst/>
          </a:prstGeom>
        </p:spPr>
        <p:txBody>
          <a:bodyPr wrap="square" lIns="0" tIns="0" rIns="0" bIns="0" rtlCol="0" anchor="t">
            <a:spAutoFit/>
          </a:bodyPr>
          <a:lstStyle/>
          <a:p>
            <a:pPr algn="ctr">
              <a:lnSpc>
                <a:spcPts val="3640"/>
              </a:lnSpc>
              <a:spcBef>
                <a:spcPct val="0"/>
              </a:spcBef>
            </a:pPr>
            <a:r>
              <a:rPr lang="en-US" sz="2600" spc="-156" dirty="0">
                <a:solidFill>
                  <a:srgbClr val="000000"/>
                </a:solidFill>
                <a:latin typeface="Nourd Bold"/>
              </a:rPr>
              <a:t>Dollars Saved</a:t>
            </a:r>
          </a:p>
        </p:txBody>
      </p:sp>
      <p:sp>
        <p:nvSpPr>
          <p:cNvPr id="9" name="TextBox 9"/>
          <p:cNvSpPr txBox="1"/>
          <p:nvPr/>
        </p:nvSpPr>
        <p:spPr>
          <a:xfrm>
            <a:off x="16811680" y="9647010"/>
            <a:ext cx="119578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Eric Wu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0" y="3820497"/>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9009959" y="3072985"/>
            <a:ext cx="1697158" cy="0"/>
          </a:xfrm>
          <a:prstGeom prst="line">
            <a:avLst/>
          </a:prstGeom>
          <a:ln w="114300" cap="flat">
            <a:solidFill>
              <a:srgbClr val="B20030"/>
            </a:solidFill>
            <a:prstDash val="solid"/>
            <a:headEnd type="none" w="sm" len="sm"/>
            <a:tailEnd type="none" w="sm" len="sm"/>
          </a:ln>
        </p:spPr>
      </p:sp>
      <p:sp>
        <p:nvSpPr>
          <p:cNvPr id="7" name="AutoShape 7"/>
          <p:cNvSpPr/>
          <p:nvPr/>
        </p:nvSpPr>
        <p:spPr>
          <a:xfrm>
            <a:off x="10808786" y="3071719"/>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200254" y="3128869"/>
            <a:ext cx="8484243" cy="5175139"/>
          </a:xfrm>
          <a:prstGeom prst="rect">
            <a:avLst/>
          </a:prstGeom>
        </p:spPr>
      </p:pic>
      <p:sp>
        <p:nvSpPr>
          <p:cNvPr id="9" name="TextBox 9"/>
          <p:cNvSpPr txBox="1"/>
          <p:nvPr/>
        </p:nvSpPr>
        <p:spPr>
          <a:xfrm>
            <a:off x="9009959" y="1998359"/>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Problem</a:t>
            </a:r>
          </a:p>
        </p:txBody>
      </p:sp>
      <p:sp>
        <p:nvSpPr>
          <p:cNvPr id="10" name="TextBox 10"/>
          <p:cNvSpPr txBox="1"/>
          <p:nvPr/>
        </p:nvSpPr>
        <p:spPr>
          <a:xfrm>
            <a:off x="2268734" y="8265909"/>
            <a:ext cx="3660279" cy="356235"/>
          </a:xfrm>
          <a:prstGeom prst="rect">
            <a:avLst/>
          </a:prstGeom>
        </p:spPr>
        <p:txBody>
          <a:bodyPr lIns="0" tIns="0" rIns="0" bIns="0" rtlCol="0" anchor="t">
            <a:spAutoFit/>
          </a:bodyPr>
          <a:lstStyle/>
          <a:p>
            <a:pPr algn="ctr">
              <a:lnSpc>
                <a:spcPts val="2940"/>
              </a:lnSpc>
              <a:spcBef>
                <a:spcPct val="0"/>
              </a:spcBef>
            </a:pPr>
            <a:r>
              <a:rPr lang="en-US" sz="2100" spc="-126">
                <a:solidFill>
                  <a:srgbClr val="000000"/>
                </a:solidFill>
                <a:latin typeface="Nourd Bold"/>
              </a:rPr>
              <a:t>NHCS Annual report 2020-2021</a:t>
            </a:r>
          </a:p>
        </p:txBody>
      </p:sp>
      <p:sp>
        <p:nvSpPr>
          <p:cNvPr id="11" name="TextBox 11"/>
          <p:cNvSpPr txBox="1"/>
          <p:nvPr/>
        </p:nvSpPr>
        <p:spPr>
          <a:xfrm>
            <a:off x="9009959" y="3523020"/>
            <a:ext cx="7912478" cy="5706117"/>
          </a:xfrm>
          <a:prstGeom prst="rect">
            <a:avLst/>
          </a:prstGeom>
        </p:spPr>
        <p:txBody>
          <a:bodyPr lIns="0" tIns="0" rIns="0" bIns="0" rtlCol="0" anchor="t">
            <a:spAutoFit/>
          </a:bodyPr>
          <a:lstStyle/>
          <a:p>
            <a:pPr>
              <a:lnSpc>
                <a:spcPts val="3766"/>
              </a:lnSpc>
            </a:pPr>
            <a:r>
              <a:rPr lang="en-US" sz="2690">
                <a:solidFill>
                  <a:srgbClr val="000000"/>
                </a:solidFill>
                <a:latin typeface="Canva Sans"/>
              </a:rPr>
              <a:t>As the leading centre for cardiovascular health in region, the NHCS treats thousands of patients a year. </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Outpatients made up 94.6% of all the patients treated by the NHCS as of March 2021.</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A significant portion of their resources are used up by these outpatient services.</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Numbers are only expected to rise as heart disease becomes more prevalent. (MOH, 2021)</a:t>
            </a:r>
          </a:p>
        </p:txBody>
      </p:sp>
      <p:sp>
        <p:nvSpPr>
          <p:cNvPr id="12" name="TextBox 12"/>
          <p:cNvSpPr txBox="1"/>
          <p:nvPr/>
        </p:nvSpPr>
        <p:spPr>
          <a:xfrm>
            <a:off x="16352382" y="9597957"/>
            <a:ext cx="1813836" cy="516352"/>
          </a:xfrm>
          <a:prstGeom prst="rect">
            <a:avLst/>
          </a:prstGeom>
        </p:spPr>
        <p:txBody>
          <a:bodyPr lIns="0" tIns="0" rIns="0" bIns="0" rtlCol="0" anchor="t">
            <a:spAutoFit/>
          </a:bodyPr>
          <a:lstStyle/>
          <a:p>
            <a:pPr algn="ctr">
              <a:lnSpc>
                <a:spcPts val="3990"/>
              </a:lnSpc>
            </a:pPr>
            <a:r>
              <a:rPr lang="en-US" sz="2850">
                <a:solidFill>
                  <a:srgbClr val="000000"/>
                </a:solidFill>
                <a:latin typeface="Canva Sans"/>
              </a:rPr>
              <a:t>Syed Saad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AutoShape 3"/>
          <p:cNvSpPr/>
          <p:nvPr/>
        </p:nvSpPr>
        <p:spPr>
          <a:xfrm>
            <a:off x="12352846" y="9959685"/>
            <a:ext cx="3515037" cy="0"/>
          </a:xfrm>
          <a:prstGeom prst="line">
            <a:avLst/>
          </a:prstGeom>
          <a:ln w="38100" cap="flat">
            <a:solidFill>
              <a:srgbClr val="B20030"/>
            </a:solidFill>
            <a:prstDash val="solid"/>
            <a:headEnd type="none" w="sm" len="sm"/>
            <a:tailEnd type="none" w="sm" len="sm"/>
          </a:ln>
        </p:spPr>
      </p:sp>
      <p:sp>
        <p:nvSpPr>
          <p:cNvPr id="4" name="AutoShape 4"/>
          <p:cNvSpPr/>
          <p:nvPr/>
        </p:nvSpPr>
        <p:spPr>
          <a:xfrm>
            <a:off x="508694" y="1268090"/>
            <a:ext cx="2894379" cy="0"/>
          </a:xfrm>
          <a:prstGeom prst="line">
            <a:avLst/>
          </a:prstGeom>
          <a:ln w="114300" cap="flat">
            <a:solidFill>
              <a:srgbClr val="B20030"/>
            </a:solidFill>
            <a:prstDash val="solid"/>
            <a:headEnd type="none" w="sm" len="sm"/>
            <a:tailEnd type="none" w="sm" len="sm"/>
          </a:ln>
        </p:spPr>
      </p:sp>
      <p:sp>
        <p:nvSpPr>
          <p:cNvPr id="5" name="AutoShape 5"/>
          <p:cNvSpPr/>
          <p:nvPr/>
        </p:nvSpPr>
        <p:spPr>
          <a:xfrm>
            <a:off x="3725254" y="1268090"/>
            <a:ext cx="1281098" cy="0"/>
          </a:xfrm>
          <a:prstGeom prst="line">
            <a:avLst/>
          </a:prstGeom>
          <a:ln w="114300" cap="flat">
            <a:solidFill>
              <a:srgbClr val="B20030"/>
            </a:solidFill>
            <a:prstDash val="solid"/>
            <a:headEnd type="none" w="sm" len="sm"/>
            <a:tailEnd type="none" w="sm" len="sm"/>
          </a:ln>
        </p:spPr>
      </p:sp>
      <p:sp>
        <p:nvSpPr>
          <p:cNvPr id="6" name="TextBox 6"/>
          <p:cNvSpPr txBox="1"/>
          <p:nvPr/>
        </p:nvSpPr>
        <p:spPr>
          <a:xfrm>
            <a:off x="508694" y="350515"/>
            <a:ext cx="11292475" cy="1739899"/>
          </a:xfrm>
          <a:prstGeom prst="rect">
            <a:avLst/>
          </a:prstGeom>
        </p:spPr>
        <p:txBody>
          <a:bodyPr lIns="0" tIns="0" rIns="0" bIns="0" rtlCol="0" anchor="t">
            <a:spAutoFit/>
          </a:bodyPr>
          <a:lstStyle/>
          <a:p>
            <a:pPr>
              <a:lnSpc>
                <a:spcPts val="7000"/>
              </a:lnSpc>
            </a:pPr>
            <a:r>
              <a:rPr lang="en-US" sz="5000" spc="-300">
                <a:solidFill>
                  <a:srgbClr val="000000"/>
                </a:solidFill>
                <a:latin typeface="Nourd Bold"/>
              </a:rPr>
              <a:t>Conclusion</a:t>
            </a:r>
          </a:p>
          <a:p>
            <a:pPr>
              <a:lnSpc>
                <a:spcPts val="7000"/>
              </a:lnSpc>
            </a:pPr>
            <a:endParaRPr lang="en-US" sz="5000" spc="-300">
              <a:solidFill>
                <a:srgbClr val="000000"/>
              </a:solidFill>
              <a:latin typeface="Nourd Bold"/>
            </a:endParaRPr>
          </a:p>
        </p:txBody>
      </p:sp>
      <p:sp>
        <p:nvSpPr>
          <p:cNvPr id="7" name="TextBox 7"/>
          <p:cNvSpPr txBox="1"/>
          <p:nvPr/>
        </p:nvSpPr>
        <p:spPr>
          <a:xfrm>
            <a:off x="-601664" y="6752724"/>
            <a:ext cx="5115095" cy="510316"/>
          </a:xfrm>
          <a:prstGeom prst="rect">
            <a:avLst/>
          </a:prstGeom>
        </p:spPr>
        <p:txBody>
          <a:bodyPr lIns="0" tIns="0" rIns="0" bIns="0" rtlCol="0" anchor="t">
            <a:spAutoFit/>
          </a:bodyPr>
          <a:lstStyle/>
          <a:p>
            <a:pPr algn="ctr">
              <a:lnSpc>
                <a:spcPts val="4217"/>
              </a:lnSpc>
              <a:spcBef>
                <a:spcPct val="0"/>
              </a:spcBef>
            </a:pPr>
            <a:r>
              <a:rPr lang="en-US" sz="3012" spc="-180">
                <a:solidFill>
                  <a:srgbClr val="000000"/>
                </a:solidFill>
                <a:latin typeface="Nourd Bold"/>
              </a:rPr>
              <a:t>Outcomes : </a:t>
            </a:r>
          </a:p>
        </p:txBody>
      </p:sp>
      <p:sp>
        <p:nvSpPr>
          <p:cNvPr id="8" name="TextBox 8"/>
          <p:cNvSpPr txBox="1"/>
          <p:nvPr/>
        </p:nvSpPr>
        <p:spPr>
          <a:xfrm>
            <a:off x="1621477" y="8354526"/>
            <a:ext cx="11729913" cy="931281"/>
          </a:xfrm>
          <a:prstGeom prst="rect">
            <a:avLst/>
          </a:prstGeom>
        </p:spPr>
        <p:txBody>
          <a:bodyPr lIns="0" tIns="0" rIns="0" bIns="0" rtlCol="0" anchor="t">
            <a:spAutoFit/>
          </a:bodyPr>
          <a:lstStyle/>
          <a:p>
            <a:pPr marL="584695" lvl="1" indent="-292348">
              <a:lnSpc>
                <a:spcPts val="3791"/>
              </a:lnSpc>
              <a:buFont typeface="Arial"/>
              <a:buChar char="•"/>
            </a:pPr>
            <a:r>
              <a:rPr lang="en-US" sz="2708" spc="-162" dirty="0">
                <a:solidFill>
                  <a:srgbClr val="000000"/>
                </a:solidFill>
                <a:latin typeface="Nourd Bold"/>
              </a:rPr>
              <a:t>Improved efficiency and cost savings by eliminating unnecessary referrals </a:t>
            </a:r>
          </a:p>
          <a:p>
            <a:pPr algn="ctr">
              <a:lnSpc>
                <a:spcPts val="3791"/>
              </a:lnSpc>
              <a:spcBef>
                <a:spcPct val="0"/>
              </a:spcBef>
            </a:pPr>
            <a:endParaRPr lang="en-US" sz="2708" spc="-162" dirty="0">
              <a:solidFill>
                <a:srgbClr val="000000"/>
              </a:solidFill>
              <a:latin typeface="Nourd Bold"/>
            </a:endParaRPr>
          </a:p>
        </p:txBody>
      </p:sp>
      <p:sp>
        <p:nvSpPr>
          <p:cNvPr id="9" name="TextBox 9"/>
          <p:cNvSpPr txBox="1"/>
          <p:nvPr/>
        </p:nvSpPr>
        <p:spPr>
          <a:xfrm>
            <a:off x="1621477" y="9203135"/>
            <a:ext cx="12415713" cy="931337"/>
          </a:xfrm>
          <a:prstGeom prst="rect">
            <a:avLst/>
          </a:prstGeom>
        </p:spPr>
        <p:txBody>
          <a:bodyPr lIns="0" tIns="0" rIns="0" bIns="0" rtlCol="0" anchor="t">
            <a:spAutoFit/>
          </a:bodyPr>
          <a:lstStyle/>
          <a:p>
            <a:pPr marL="584695" lvl="1" indent="-292347">
              <a:lnSpc>
                <a:spcPts val="3791"/>
              </a:lnSpc>
              <a:buFont typeface="Arial"/>
              <a:buChar char="•"/>
            </a:pPr>
            <a:r>
              <a:rPr lang="en-US" sz="2708" spc="-162" dirty="0">
                <a:solidFill>
                  <a:srgbClr val="000000"/>
                </a:solidFill>
                <a:latin typeface="Nourd Bold"/>
              </a:rPr>
              <a:t>Pave the ways for future adaptation of analytics methods in public healthcare</a:t>
            </a:r>
          </a:p>
          <a:p>
            <a:pPr algn="ctr">
              <a:lnSpc>
                <a:spcPts val="3791"/>
              </a:lnSpc>
              <a:spcBef>
                <a:spcPct val="0"/>
              </a:spcBef>
            </a:pPr>
            <a:endParaRPr lang="en-US" sz="2708" spc="-162" dirty="0">
              <a:solidFill>
                <a:srgbClr val="000000"/>
              </a:solidFill>
              <a:latin typeface="Nourd Bold"/>
            </a:endParaRPr>
          </a:p>
        </p:txBody>
      </p:sp>
      <p:sp>
        <p:nvSpPr>
          <p:cNvPr id="10" name="TextBox 10"/>
          <p:cNvSpPr txBox="1"/>
          <p:nvPr/>
        </p:nvSpPr>
        <p:spPr>
          <a:xfrm>
            <a:off x="1621477" y="7470813"/>
            <a:ext cx="9920690" cy="1423467"/>
          </a:xfrm>
          <a:prstGeom prst="rect">
            <a:avLst/>
          </a:prstGeom>
        </p:spPr>
        <p:txBody>
          <a:bodyPr lIns="0" tIns="0" rIns="0" bIns="0" rtlCol="0" anchor="t">
            <a:spAutoFit/>
          </a:bodyPr>
          <a:lstStyle/>
          <a:p>
            <a:pPr marL="584695" lvl="1" indent="-292347">
              <a:lnSpc>
                <a:spcPts val="3791"/>
              </a:lnSpc>
              <a:buFont typeface="Arial"/>
              <a:buChar char="•"/>
            </a:pPr>
            <a:r>
              <a:rPr lang="en-US" sz="2708" spc="-162" dirty="0">
                <a:solidFill>
                  <a:srgbClr val="000000"/>
                </a:solidFill>
                <a:latin typeface="Nourd Bold"/>
              </a:rPr>
              <a:t>New systematic way of evaluating priority of patient urgency</a:t>
            </a:r>
          </a:p>
          <a:p>
            <a:pPr marL="584695" lvl="1" indent="-292347" algn="ctr">
              <a:lnSpc>
                <a:spcPts val="3791"/>
              </a:lnSpc>
              <a:buFont typeface="Arial"/>
              <a:buChar char="•"/>
            </a:pPr>
            <a:endParaRPr lang="en-US" sz="2708" spc="-162" dirty="0">
              <a:solidFill>
                <a:srgbClr val="000000"/>
              </a:solidFill>
              <a:latin typeface="Nourd Bold"/>
            </a:endParaRPr>
          </a:p>
          <a:p>
            <a:pPr algn="ctr">
              <a:lnSpc>
                <a:spcPts val="3791"/>
              </a:lnSpc>
            </a:pPr>
            <a:endParaRPr lang="en-US" sz="2708" spc="-162" dirty="0">
              <a:solidFill>
                <a:srgbClr val="000000"/>
              </a:solidFill>
              <a:latin typeface="Nourd Bold"/>
            </a:endParaRPr>
          </a:p>
        </p:txBody>
      </p:sp>
      <p:sp>
        <p:nvSpPr>
          <p:cNvPr id="11" name="AutoShape 11"/>
          <p:cNvSpPr/>
          <p:nvPr/>
        </p:nvSpPr>
        <p:spPr>
          <a:xfrm rot="5400000">
            <a:off x="14321569" y="8324541"/>
            <a:ext cx="3136237" cy="0"/>
          </a:xfrm>
          <a:prstGeom prst="line">
            <a:avLst/>
          </a:prstGeom>
          <a:ln w="38100" cap="flat">
            <a:solidFill>
              <a:srgbClr val="B20030"/>
            </a:solidFill>
            <a:prstDash val="solid"/>
            <a:headEnd type="none" w="sm" len="sm"/>
            <a:tailEnd type="none" w="sm" len="sm"/>
          </a:ln>
        </p:spPr>
      </p:sp>
      <p:sp>
        <p:nvSpPr>
          <p:cNvPr id="12" name="TextBox 12"/>
          <p:cNvSpPr txBox="1"/>
          <p:nvPr/>
        </p:nvSpPr>
        <p:spPr>
          <a:xfrm>
            <a:off x="16661408" y="9716481"/>
            <a:ext cx="1195784"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Eric Wu </a:t>
            </a:r>
          </a:p>
        </p:txBody>
      </p:sp>
      <p:sp>
        <p:nvSpPr>
          <p:cNvPr id="13" name="AutoShape 13"/>
          <p:cNvSpPr/>
          <p:nvPr/>
        </p:nvSpPr>
        <p:spPr>
          <a:xfrm>
            <a:off x="3525680" y="10155265"/>
            <a:ext cx="857962" cy="0"/>
          </a:xfrm>
          <a:prstGeom prst="line">
            <a:avLst/>
          </a:prstGeom>
          <a:ln w="19050" cap="flat">
            <a:solidFill>
              <a:srgbClr val="B20030"/>
            </a:solidFill>
            <a:prstDash val="solid"/>
            <a:headEnd type="none" w="sm" len="sm"/>
            <a:tailEnd type="none" w="sm" len="sm"/>
          </a:ln>
        </p:spPr>
      </p:sp>
      <p:pic>
        <p:nvPicPr>
          <p:cNvPr id="14" name="Picture 14"/>
          <p:cNvPicPr>
            <a:picLocks noChangeAspect="1"/>
          </p:cNvPicPr>
          <p:nvPr/>
        </p:nvPicPr>
        <p:blipFill>
          <a:blip r:embed="rId3"/>
          <a:srcRect b="10976"/>
          <a:stretch>
            <a:fillRect/>
          </a:stretch>
        </p:blipFill>
        <p:spPr>
          <a:xfrm>
            <a:off x="1899865" y="2252339"/>
            <a:ext cx="13968018" cy="4302135"/>
          </a:xfrm>
          <a:prstGeom prst="rect">
            <a:avLst/>
          </a:prstGeom>
        </p:spPr>
      </p:pic>
      <p:sp>
        <p:nvSpPr>
          <p:cNvPr id="15" name="TextBox 15"/>
          <p:cNvSpPr txBox="1"/>
          <p:nvPr/>
        </p:nvSpPr>
        <p:spPr>
          <a:xfrm>
            <a:off x="-2874374" y="1671949"/>
            <a:ext cx="12554895" cy="580390"/>
          </a:xfrm>
          <a:prstGeom prst="rect">
            <a:avLst/>
          </a:prstGeom>
        </p:spPr>
        <p:txBody>
          <a:bodyPr lIns="0" tIns="0" rIns="0" bIns="0" rtlCol="0" anchor="t">
            <a:spAutoFit/>
          </a:bodyPr>
          <a:lstStyle/>
          <a:p>
            <a:pPr algn="ctr">
              <a:lnSpc>
                <a:spcPts val="4759"/>
              </a:lnSpc>
              <a:spcBef>
                <a:spcPct val="0"/>
              </a:spcBef>
            </a:pPr>
            <a:r>
              <a:rPr lang="en-US" sz="3399" spc="-203">
                <a:solidFill>
                  <a:srgbClr val="000000"/>
                </a:solidFill>
                <a:latin typeface="Nourd Bold"/>
              </a:rPr>
              <a:t>New Referral Process: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579120" y="2783065"/>
            <a:ext cx="3935555" cy="7503935"/>
            <a:chOff x="0" y="0"/>
            <a:chExt cx="866146" cy="1651484"/>
          </a:xfrm>
        </p:grpSpPr>
        <p:sp>
          <p:nvSpPr>
            <p:cNvPr id="4" name="Freeform 4"/>
            <p:cNvSpPr/>
            <p:nvPr/>
          </p:nvSpPr>
          <p:spPr>
            <a:xfrm>
              <a:off x="0" y="0"/>
              <a:ext cx="866146" cy="1651484"/>
            </a:xfrm>
            <a:custGeom>
              <a:avLst/>
              <a:gdLst/>
              <a:ahLst/>
              <a:cxnLst/>
              <a:rect l="l" t="t" r="r" b="b"/>
              <a:pathLst>
                <a:path w="866146" h="1651484">
                  <a:moveTo>
                    <a:pt x="0" y="0"/>
                  </a:moveTo>
                  <a:lnTo>
                    <a:pt x="866146" y="0"/>
                  </a:lnTo>
                  <a:lnTo>
                    <a:pt x="866146" y="1651484"/>
                  </a:lnTo>
                  <a:lnTo>
                    <a:pt x="0" y="1651484"/>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4514675" y="0"/>
            <a:ext cx="3935555" cy="7503935"/>
            <a:chOff x="0" y="0"/>
            <a:chExt cx="866146" cy="1651484"/>
          </a:xfrm>
        </p:grpSpPr>
        <p:sp>
          <p:nvSpPr>
            <p:cNvPr id="7" name="Freeform 7"/>
            <p:cNvSpPr/>
            <p:nvPr/>
          </p:nvSpPr>
          <p:spPr>
            <a:xfrm>
              <a:off x="0" y="0"/>
              <a:ext cx="866146" cy="1651484"/>
            </a:xfrm>
            <a:custGeom>
              <a:avLst/>
              <a:gdLst/>
              <a:ahLst/>
              <a:cxnLst/>
              <a:rect l="l" t="t" r="r" b="b"/>
              <a:pathLst>
                <a:path w="866146" h="1651484">
                  <a:moveTo>
                    <a:pt x="0" y="0"/>
                  </a:moveTo>
                  <a:lnTo>
                    <a:pt x="866146" y="0"/>
                  </a:lnTo>
                  <a:lnTo>
                    <a:pt x="866146" y="1651484"/>
                  </a:lnTo>
                  <a:lnTo>
                    <a:pt x="0" y="1651484"/>
                  </a:lnTo>
                  <a:close/>
                </a:path>
              </a:pathLst>
            </a:custGeom>
            <a:solidFill>
              <a:srgbClr val="B2003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grpSp>
        <p:nvGrpSpPr>
          <p:cNvPr id="9" name="Group 9"/>
          <p:cNvGrpSpPr/>
          <p:nvPr/>
        </p:nvGrpSpPr>
        <p:grpSpPr>
          <a:xfrm>
            <a:off x="1231054" y="0"/>
            <a:ext cx="6567242" cy="10287000"/>
            <a:chOff x="0" y="0"/>
            <a:chExt cx="8756323" cy="13716000"/>
          </a:xfrm>
        </p:grpSpPr>
        <p:pic>
          <p:nvPicPr>
            <p:cNvPr id="10" name="Picture 10"/>
            <p:cNvPicPr>
              <a:picLocks noChangeAspect="1"/>
            </p:cNvPicPr>
            <p:nvPr/>
          </p:nvPicPr>
          <p:blipFill>
            <a:blip r:embed="rId3"/>
            <a:srcRect l="2119" r="2119"/>
            <a:stretch>
              <a:fillRect/>
            </a:stretch>
          </p:blipFill>
          <p:spPr>
            <a:xfrm>
              <a:off x="0" y="0"/>
              <a:ext cx="8756323" cy="13716000"/>
            </a:xfrm>
            <a:prstGeom prst="rect">
              <a:avLst/>
            </a:prstGeom>
          </p:spPr>
        </p:pic>
      </p:grpSp>
      <p:sp>
        <p:nvSpPr>
          <p:cNvPr id="11" name="AutoShape 11"/>
          <p:cNvSpPr/>
          <p:nvPr/>
        </p:nvSpPr>
        <p:spPr>
          <a:xfrm rot="-5400000">
            <a:off x="-256469" y="1133784"/>
            <a:ext cx="2315193" cy="0"/>
          </a:xfrm>
          <a:prstGeom prst="line">
            <a:avLst/>
          </a:prstGeom>
          <a:ln w="47625" cap="flat">
            <a:solidFill>
              <a:srgbClr val="B20030"/>
            </a:solidFill>
            <a:prstDash val="solid"/>
            <a:headEnd type="none" w="sm" len="sm"/>
            <a:tailEnd type="none" w="sm" len="sm"/>
          </a:ln>
        </p:spPr>
      </p:sp>
      <p:sp>
        <p:nvSpPr>
          <p:cNvPr id="12" name="AutoShape 12"/>
          <p:cNvSpPr/>
          <p:nvPr/>
        </p:nvSpPr>
        <p:spPr>
          <a:xfrm rot="-5400000">
            <a:off x="6969312" y="9105591"/>
            <a:ext cx="2315193" cy="0"/>
          </a:xfrm>
          <a:prstGeom prst="line">
            <a:avLst/>
          </a:prstGeom>
          <a:ln w="47625" cap="flat">
            <a:solidFill>
              <a:srgbClr val="B20030"/>
            </a:solidFill>
            <a:prstDash val="solid"/>
            <a:headEnd type="none" w="sm" len="sm"/>
            <a:tailEnd type="none" w="sm" len="sm"/>
          </a:ln>
        </p:spPr>
      </p:sp>
      <p:sp>
        <p:nvSpPr>
          <p:cNvPr id="13" name="AutoShape 13"/>
          <p:cNvSpPr/>
          <p:nvPr/>
        </p:nvSpPr>
        <p:spPr>
          <a:xfrm>
            <a:off x="9144000" y="6735628"/>
            <a:ext cx="1647161" cy="0"/>
          </a:xfrm>
          <a:prstGeom prst="line">
            <a:avLst/>
          </a:prstGeom>
          <a:ln w="133350" cap="flat">
            <a:solidFill>
              <a:srgbClr val="B20030"/>
            </a:solidFill>
            <a:prstDash val="solid"/>
            <a:headEnd type="none" w="sm" len="sm"/>
            <a:tailEnd type="none" w="sm" len="sm"/>
          </a:ln>
        </p:spPr>
      </p:sp>
      <p:sp>
        <p:nvSpPr>
          <p:cNvPr id="14" name="AutoShape 14"/>
          <p:cNvSpPr/>
          <p:nvPr/>
        </p:nvSpPr>
        <p:spPr>
          <a:xfrm>
            <a:off x="10922570" y="6734084"/>
            <a:ext cx="940704" cy="0"/>
          </a:xfrm>
          <a:prstGeom prst="line">
            <a:avLst/>
          </a:prstGeom>
          <a:ln w="133350" cap="flat">
            <a:solidFill>
              <a:srgbClr val="B20030"/>
            </a:solidFill>
            <a:prstDash val="solid"/>
            <a:headEnd type="none" w="sm" len="sm"/>
            <a:tailEnd type="none" w="sm" len="sm"/>
          </a:ln>
        </p:spPr>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98954" y="7104561"/>
            <a:ext cx="306067" cy="306067"/>
          </a:xfrm>
          <a:prstGeom prst="rect">
            <a:avLst/>
          </a:prstGeom>
        </p:spPr>
      </p:pic>
      <p:sp>
        <p:nvSpPr>
          <p:cNvPr id="16" name="TextBox 16"/>
          <p:cNvSpPr txBox="1"/>
          <p:nvPr/>
        </p:nvSpPr>
        <p:spPr>
          <a:xfrm>
            <a:off x="9144000" y="3173812"/>
            <a:ext cx="8504270" cy="2089512"/>
          </a:xfrm>
          <a:prstGeom prst="rect">
            <a:avLst/>
          </a:prstGeom>
        </p:spPr>
        <p:txBody>
          <a:bodyPr lIns="0" tIns="0" rIns="0" bIns="0" rtlCol="0" anchor="t">
            <a:spAutoFit/>
          </a:bodyPr>
          <a:lstStyle/>
          <a:p>
            <a:pPr>
              <a:lnSpc>
                <a:spcPts val="17078"/>
              </a:lnSpc>
            </a:pPr>
            <a:r>
              <a:rPr lang="en-US" sz="12199" spc="-731">
                <a:solidFill>
                  <a:srgbClr val="B20030"/>
                </a:solidFill>
                <a:latin typeface="Nourd Bold Bold"/>
              </a:rPr>
              <a:t>Thank</a:t>
            </a:r>
          </a:p>
        </p:txBody>
      </p:sp>
      <p:sp>
        <p:nvSpPr>
          <p:cNvPr id="17" name="TextBox 17"/>
          <p:cNvSpPr txBox="1"/>
          <p:nvPr/>
        </p:nvSpPr>
        <p:spPr>
          <a:xfrm>
            <a:off x="9144000" y="4644572"/>
            <a:ext cx="8504270" cy="2089512"/>
          </a:xfrm>
          <a:prstGeom prst="rect">
            <a:avLst/>
          </a:prstGeom>
        </p:spPr>
        <p:txBody>
          <a:bodyPr lIns="0" tIns="0" rIns="0" bIns="0" rtlCol="0" anchor="t">
            <a:spAutoFit/>
          </a:bodyPr>
          <a:lstStyle/>
          <a:p>
            <a:pPr>
              <a:lnSpc>
                <a:spcPts val="17078"/>
              </a:lnSpc>
            </a:pPr>
            <a:r>
              <a:rPr lang="en-US" sz="12199" spc="-731">
                <a:solidFill>
                  <a:srgbClr val="000000"/>
                </a:solidFill>
                <a:latin typeface="Nourd Bold"/>
              </a:rPr>
              <a:t>You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1991991"/>
            <a:ext cx="1064520" cy="0"/>
          </a:xfrm>
          <a:prstGeom prst="line">
            <a:avLst/>
          </a:prstGeom>
          <a:ln w="114300" cap="flat">
            <a:solidFill>
              <a:srgbClr val="B20030"/>
            </a:solidFill>
            <a:prstDash val="solid"/>
            <a:headEnd type="none" w="sm" len="sm"/>
            <a:tailEnd type="none" w="sm" len="sm"/>
          </a:ln>
        </p:spPr>
      </p:sp>
      <p:sp>
        <p:nvSpPr>
          <p:cNvPr id="3" name="AutoShape 3"/>
          <p:cNvSpPr/>
          <p:nvPr/>
        </p:nvSpPr>
        <p:spPr>
          <a:xfrm>
            <a:off x="2224556" y="1991991"/>
            <a:ext cx="1281098" cy="0"/>
          </a:xfrm>
          <a:prstGeom prst="line">
            <a:avLst/>
          </a:prstGeom>
          <a:ln w="114300" cap="flat">
            <a:solidFill>
              <a:srgbClr val="B20030"/>
            </a:solidFill>
            <a:prstDash val="solid"/>
            <a:headEnd type="none" w="sm" len="sm"/>
            <a:tailEnd type="none" w="sm" len="sm"/>
          </a:ln>
        </p:spPr>
      </p:sp>
      <p:sp>
        <p:nvSpPr>
          <p:cNvPr id="4" name="TextBox 4"/>
          <p:cNvSpPr txBox="1"/>
          <p:nvPr/>
        </p:nvSpPr>
        <p:spPr>
          <a:xfrm>
            <a:off x="1028700" y="914400"/>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References</a:t>
            </a:r>
          </a:p>
        </p:txBody>
      </p:sp>
      <p:sp>
        <p:nvSpPr>
          <p:cNvPr id="5" name="TextBox 5"/>
          <p:cNvSpPr txBox="1"/>
          <p:nvPr/>
        </p:nvSpPr>
        <p:spPr>
          <a:xfrm>
            <a:off x="1028700" y="2634514"/>
            <a:ext cx="17259300" cy="6649719"/>
          </a:xfrm>
          <a:prstGeom prst="rect">
            <a:avLst/>
          </a:prstGeom>
        </p:spPr>
        <p:txBody>
          <a:bodyPr lIns="0" tIns="0" rIns="0" bIns="0" rtlCol="0" anchor="t">
            <a:spAutoFit/>
          </a:bodyPr>
          <a:lstStyle/>
          <a:p>
            <a:pPr>
              <a:lnSpc>
                <a:spcPts val="3080"/>
              </a:lnSpc>
            </a:pPr>
            <a:r>
              <a:rPr lang="en-US" sz="2200">
                <a:solidFill>
                  <a:srgbClr val="000000"/>
                </a:solidFill>
                <a:latin typeface="Canva Sans"/>
              </a:rPr>
              <a:t>Tan, C (2021, November 1). More healthcare workers in Singapore are resigning due to fatigue. The Straits TImes. https://www.straitstimes.com/singapore/politics/more-healthcare-workers-in-spore-resigning-amid-growing-fatigue-as-covid-19-drags</a:t>
            </a:r>
          </a:p>
          <a:p>
            <a:pPr>
              <a:lnSpc>
                <a:spcPts val="3080"/>
              </a:lnSpc>
            </a:pPr>
            <a:endParaRPr lang="en-US" sz="2200">
              <a:solidFill>
                <a:srgbClr val="000000"/>
              </a:solidFill>
              <a:latin typeface="Canva Sans"/>
            </a:endParaRPr>
          </a:p>
          <a:p>
            <a:pPr>
              <a:lnSpc>
                <a:spcPts val="3080"/>
              </a:lnSpc>
            </a:pPr>
            <a:r>
              <a:rPr lang="en-US" sz="2200">
                <a:solidFill>
                  <a:srgbClr val="000000"/>
                </a:solidFill>
                <a:latin typeface="Canva Sans"/>
              </a:rPr>
              <a:t>Tan, J. (2020, September 18). Seeing a cardiologist in Singapore: The Complete Guide (2021). Human. Retrieved October 24, 2022, from https://www.human.com.sg/the-complete-guide-to-seeing-a-cardiologist-in-singapore </a:t>
            </a:r>
          </a:p>
          <a:p>
            <a:pPr>
              <a:lnSpc>
                <a:spcPts val="3080"/>
              </a:lnSpc>
            </a:pPr>
            <a:endParaRPr lang="en-US" sz="2200">
              <a:solidFill>
                <a:srgbClr val="000000"/>
              </a:solidFill>
              <a:latin typeface="Canva Sans"/>
            </a:endParaRPr>
          </a:p>
          <a:p>
            <a:pPr>
              <a:lnSpc>
                <a:spcPts val="3080"/>
              </a:lnSpc>
            </a:pPr>
            <a:r>
              <a:rPr lang="en-US" sz="2200">
                <a:solidFill>
                  <a:srgbClr val="000000"/>
                </a:solidFill>
                <a:latin typeface="Canva Sans"/>
              </a:rPr>
              <a:t>Lai, L. (2021, November). News. HealthXchange. Retrieved October 24, 2022, from https://www.healthxchange.sg/news/new-initiative-nhcs-shp-saves-heart-patients-time-money </a:t>
            </a:r>
          </a:p>
          <a:p>
            <a:pPr>
              <a:lnSpc>
                <a:spcPts val="3080"/>
              </a:lnSpc>
            </a:pPr>
            <a:endParaRPr lang="en-US" sz="2200">
              <a:solidFill>
                <a:srgbClr val="000000"/>
              </a:solidFill>
              <a:latin typeface="Canva Sans"/>
            </a:endParaRPr>
          </a:p>
          <a:p>
            <a:pPr>
              <a:lnSpc>
                <a:spcPts val="3080"/>
              </a:lnSpc>
            </a:pPr>
            <a:r>
              <a:rPr lang="en-US" sz="2200">
                <a:solidFill>
                  <a:srgbClr val="000000"/>
                </a:solidFill>
                <a:latin typeface="Canva Sans"/>
              </a:rPr>
              <a:t>Singhealth DukeNUS Annual Report 20-21. https://www.singhealth.com.sg/about-singhealth/newsroom/Documents/[Web%20Version]%20SingHealth%20DukeNUS%20Annual%20Report%2020-21.pdf</a:t>
            </a:r>
          </a:p>
          <a:p>
            <a:pPr>
              <a:lnSpc>
                <a:spcPts val="3080"/>
              </a:lnSpc>
            </a:pPr>
            <a:endParaRPr lang="en-US" sz="2200">
              <a:solidFill>
                <a:srgbClr val="000000"/>
              </a:solidFill>
              <a:latin typeface="Canva Sans"/>
            </a:endParaRPr>
          </a:p>
          <a:p>
            <a:pPr>
              <a:lnSpc>
                <a:spcPts val="3080"/>
              </a:lnSpc>
            </a:pPr>
            <a:r>
              <a:rPr lang="en-US" sz="2200">
                <a:solidFill>
                  <a:srgbClr val="000000"/>
                </a:solidFill>
                <a:latin typeface="Canva Sans"/>
              </a:rPr>
              <a:t>Lim, B (2022) https://www.channelnewsasia.com/commentary/frontline-workers-burnout-covid-19-quit-leave-hospital-doctor-nurse-health-2553806</a:t>
            </a:r>
          </a:p>
          <a:p>
            <a:pPr>
              <a:lnSpc>
                <a:spcPts val="3080"/>
              </a:lnSpc>
            </a:pPr>
            <a:endParaRPr lang="en-US" sz="2200">
              <a:solidFill>
                <a:srgbClr val="000000"/>
              </a:solidFill>
              <a:latin typeface="Canva Sans"/>
            </a:endParaRPr>
          </a:p>
          <a:p>
            <a:pPr>
              <a:lnSpc>
                <a:spcPts val="3080"/>
              </a:lnSpc>
            </a:pPr>
            <a:r>
              <a:rPr lang="en-US" sz="2200">
                <a:solidFill>
                  <a:srgbClr val="000000"/>
                </a:solidFill>
                <a:latin typeface="Canva Sans"/>
              </a:rPr>
              <a:t>https://data.worldbank.org/indicator/SH.MED.PHYS.ZS?locations=SG-US-GB-NO&amp;most_recent_year_desc=true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164466" y="1750996"/>
            <a:ext cx="15959069" cy="1703117"/>
            <a:chOff x="0" y="0"/>
            <a:chExt cx="4203211" cy="448557"/>
          </a:xfrm>
        </p:grpSpPr>
        <p:sp>
          <p:nvSpPr>
            <p:cNvPr id="4" name="Freeform 4"/>
            <p:cNvSpPr/>
            <p:nvPr/>
          </p:nvSpPr>
          <p:spPr>
            <a:xfrm>
              <a:off x="0" y="0"/>
              <a:ext cx="4203212" cy="448558"/>
            </a:xfrm>
            <a:custGeom>
              <a:avLst/>
              <a:gdLst/>
              <a:ahLst/>
              <a:cxnLst/>
              <a:rect l="l" t="t" r="r" b="b"/>
              <a:pathLst>
                <a:path w="4203212" h="448558">
                  <a:moveTo>
                    <a:pt x="0" y="0"/>
                  </a:moveTo>
                  <a:lnTo>
                    <a:pt x="4203212" y="0"/>
                  </a:lnTo>
                  <a:lnTo>
                    <a:pt x="4203212" y="448558"/>
                  </a:lnTo>
                  <a:lnTo>
                    <a:pt x="0" y="448558"/>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4507727" y="2213934"/>
            <a:ext cx="9001014" cy="796290"/>
          </a:xfrm>
          <a:prstGeom prst="rect">
            <a:avLst/>
          </a:prstGeom>
        </p:spPr>
        <p:txBody>
          <a:bodyPr lIns="0" tIns="0" rIns="0" bIns="0" rtlCol="0" anchor="t">
            <a:spAutoFit/>
          </a:bodyPr>
          <a:lstStyle/>
          <a:p>
            <a:pPr algn="ctr">
              <a:lnSpc>
                <a:spcPts val="6209"/>
              </a:lnSpc>
            </a:pPr>
            <a:r>
              <a:rPr lang="en-US" sz="5399" spc="-210">
                <a:solidFill>
                  <a:srgbClr val="FFFFFF"/>
                </a:solidFill>
                <a:latin typeface="Nourd Light Bold"/>
              </a:rPr>
              <a:t>OVER-REFERRED</a:t>
            </a:r>
          </a:p>
        </p:txBody>
      </p:sp>
      <p:grpSp>
        <p:nvGrpSpPr>
          <p:cNvPr id="7" name="Group 7"/>
          <p:cNvGrpSpPr/>
          <p:nvPr/>
        </p:nvGrpSpPr>
        <p:grpSpPr>
          <a:xfrm>
            <a:off x="1164466" y="4291942"/>
            <a:ext cx="15959069" cy="1703117"/>
            <a:chOff x="0" y="0"/>
            <a:chExt cx="4203211" cy="448557"/>
          </a:xfrm>
        </p:grpSpPr>
        <p:sp>
          <p:nvSpPr>
            <p:cNvPr id="8" name="Freeform 8"/>
            <p:cNvSpPr/>
            <p:nvPr/>
          </p:nvSpPr>
          <p:spPr>
            <a:xfrm>
              <a:off x="0" y="0"/>
              <a:ext cx="4203212" cy="448558"/>
            </a:xfrm>
            <a:custGeom>
              <a:avLst/>
              <a:gdLst/>
              <a:ahLst/>
              <a:cxnLst/>
              <a:rect l="l" t="t" r="r" b="b"/>
              <a:pathLst>
                <a:path w="4203212" h="448558">
                  <a:moveTo>
                    <a:pt x="0" y="0"/>
                  </a:moveTo>
                  <a:lnTo>
                    <a:pt x="4203212" y="0"/>
                  </a:lnTo>
                  <a:lnTo>
                    <a:pt x="4203212" y="448558"/>
                  </a:lnTo>
                  <a:lnTo>
                    <a:pt x="0" y="448558"/>
                  </a:lnTo>
                  <a:close/>
                </a:path>
              </a:pathLst>
            </a:custGeom>
            <a:solidFill>
              <a:srgbClr val="B20030"/>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4507727" y="4754880"/>
            <a:ext cx="9001014" cy="796290"/>
          </a:xfrm>
          <a:prstGeom prst="rect">
            <a:avLst/>
          </a:prstGeom>
        </p:spPr>
        <p:txBody>
          <a:bodyPr lIns="0" tIns="0" rIns="0" bIns="0" rtlCol="0" anchor="t">
            <a:spAutoFit/>
          </a:bodyPr>
          <a:lstStyle/>
          <a:p>
            <a:pPr algn="ctr">
              <a:lnSpc>
                <a:spcPts val="6209"/>
              </a:lnSpc>
            </a:pPr>
            <a:r>
              <a:rPr lang="en-US" sz="5399" spc="-210">
                <a:solidFill>
                  <a:srgbClr val="FFFFFF"/>
                </a:solidFill>
                <a:latin typeface="Nourd Light Bold"/>
              </a:rPr>
              <a:t>OVER WORKED</a:t>
            </a:r>
          </a:p>
        </p:txBody>
      </p:sp>
      <p:grpSp>
        <p:nvGrpSpPr>
          <p:cNvPr id="11" name="Group 11"/>
          <p:cNvGrpSpPr/>
          <p:nvPr/>
        </p:nvGrpSpPr>
        <p:grpSpPr>
          <a:xfrm>
            <a:off x="1164466" y="6833258"/>
            <a:ext cx="15959069" cy="1703117"/>
            <a:chOff x="0" y="0"/>
            <a:chExt cx="4203211" cy="448557"/>
          </a:xfrm>
        </p:grpSpPr>
        <p:sp>
          <p:nvSpPr>
            <p:cNvPr id="12" name="Freeform 12"/>
            <p:cNvSpPr/>
            <p:nvPr/>
          </p:nvSpPr>
          <p:spPr>
            <a:xfrm>
              <a:off x="0" y="0"/>
              <a:ext cx="4203212" cy="448558"/>
            </a:xfrm>
            <a:custGeom>
              <a:avLst/>
              <a:gdLst/>
              <a:ahLst/>
              <a:cxnLst/>
              <a:rect l="l" t="t" r="r" b="b"/>
              <a:pathLst>
                <a:path w="4203212" h="448558">
                  <a:moveTo>
                    <a:pt x="0" y="0"/>
                  </a:moveTo>
                  <a:lnTo>
                    <a:pt x="4203212" y="0"/>
                  </a:lnTo>
                  <a:lnTo>
                    <a:pt x="4203212" y="448558"/>
                  </a:lnTo>
                  <a:lnTo>
                    <a:pt x="0" y="448558"/>
                  </a:lnTo>
                  <a:close/>
                </a:path>
              </a:pathLst>
            </a:custGeom>
            <a:solidFill>
              <a:srgbClr val="B20030"/>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14" name="TextBox 14"/>
          <p:cNvSpPr txBox="1"/>
          <p:nvPr/>
        </p:nvSpPr>
        <p:spPr>
          <a:xfrm>
            <a:off x="4507727" y="7296197"/>
            <a:ext cx="9001014" cy="796290"/>
          </a:xfrm>
          <a:prstGeom prst="rect">
            <a:avLst/>
          </a:prstGeom>
        </p:spPr>
        <p:txBody>
          <a:bodyPr lIns="0" tIns="0" rIns="0" bIns="0" rtlCol="0" anchor="t">
            <a:spAutoFit/>
          </a:bodyPr>
          <a:lstStyle/>
          <a:p>
            <a:pPr algn="ctr">
              <a:lnSpc>
                <a:spcPts val="6209"/>
              </a:lnSpc>
            </a:pPr>
            <a:r>
              <a:rPr lang="en-US" sz="5399" spc="-210">
                <a:solidFill>
                  <a:srgbClr val="FFFFFF"/>
                </a:solidFill>
                <a:latin typeface="Nourd Light Bold"/>
              </a:rPr>
              <a:t>OVERLOADED</a:t>
            </a:r>
          </a:p>
        </p:txBody>
      </p:sp>
      <p:sp>
        <p:nvSpPr>
          <p:cNvPr id="15" name="TextBox 15"/>
          <p:cNvSpPr txBox="1"/>
          <p:nvPr/>
        </p:nvSpPr>
        <p:spPr>
          <a:xfrm>
            <a:off x="16352382" y="9597957"/>
            <a:ext cx="1813836" cy="516352"/>
          </a:xfrm>
          <a:prstGeom prst="rect">
            <a:avLst/>
          </a:prstGeom>
        </p:spPr>
        <p:txBody>
          <a:bodyPr lIns="0" tIns="0" rIns="0" bIns="0" rtlCol="0" anchor="t">
            <a:spAutoFit/>
          </a:bodyPr>
          <a:lstStyle/>
          <a:p>
            <a:pPr algn="ctr">
              <a:lnSpc>
                <a:spcPts val="3990"/>
              </a:lnSpc>
            </a:pPr>
            <a:r>
              <a:rPr lang="en-US" sz="2850">
                <a:solidFill>
                  <a:srgbClr val="000000"/>
                </a:solidFill>
                <a:latin typeface="Canva Sans"/>
              </a:rPr>
              <a:t>Syed Saad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0" y="3820497"/>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9009959" y="3072985"/>
            <a:ext cx="1697158" cy="0"/>
          </a:xfrm>
          <a:prstGeom prst="line">
            <a:avLst/>
          </a:prstGeom>
          <a:ln w="114300" cap="flat">
            <a:solidFill>
              <a:srgbClr val="B20030"/>
            </a:solidFill>
            <a:prstDash val="solid"/>
            <a:headEnd type="none" w="sm" len="sm"/>
            <a:tailEnd type="none" w="sm" len="sm"/>
          </a:ln>
        </p:spPr>
      </p:sp>
      <p:sp>
        <p:nvSpPr>
          <p:cNvPr id="7" name="AutoShape 7"/>
          <p:cNvSpPr/>
          <p:nvPr/>
        </p:nvSpPr>
        <p:spPr>
          <a:xfrm>
            <a:off x="10808786" y="3071719"/>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101140" y="4039026"/>
            <a:ext cx="7995466" cy="2649042"/>
          </a:xfrm>
          <a:prstGeom prst="rect">
            <a:avLst/>
          </a:prstGeom>
        </p:spPr>
      </p:pic>
      <p:sp>
        <p:nvSpPr>
          <p:cNvPr id="9" name="TextBox 9"/>
          <p:cNvSpPr txBox="1"/>
          <p:nvPr/>
        </p:nvSpPr>
        <p:spPr>
          <a:xfrm>
            <a:off x="9009959" y="1998359"/>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Over-referred</a:t>
            </a:r>
          </a:p>
        </p:txBody>
      </p:sp>
      <p:sp>
        <p:nvSpPr>
          <p:cNvPr id="10" name="TextBox 10"/>
          <p:cNvSpPr txBox="1"/>
          <p:nvPr/>
        </p:nvSpPr>
        <p:spPr>
          <a:xfrm>
            <a:off x="2583952" y="7007617"/>
            <a:ext cx="3029843" cy="356235"/>
          </a:xfrm>
          <a:prstGeom prst="rect">
            <a:avLst/>
          </a:prstGeom>
        </p:spPr>
        <p:txBody>
          <a:bodyPr lIns="0" tIns="0" rIns="0" bIns="0" rtlCol="0" anchor="t">
            <a:spAutoFit/>
          </a:bodyPr>
          <a:lstStyle/>
          <a:p>
            <a:pPr algn="ctr">
              <a:lnSpc>
                <a:spcPts val="2940"/>
              </a:lnSpc>
              <a:spcBef>
                <a:spcPct val="0"/>
              </a:spcBef>
            </a:pPr>
            <a:r>
              <a:rPr lang="en-US" sz="2100" spc="-126">
                <a:solidFill>
                  <a:srgbClr val="000000"/>
                </a:solidFill>
                <a:latin typeface="Nourd Bold"/>
              </a:rPr>
              <a:t>Taken from NHCS website</a:t>
            </a:r>
          </a:p>
        </p:txBody>
      </p:sp>
      <p:sp>
        <p:nvSpPr>
          <p:cNvPr id="11" name="TextBox 11"/>
          <p:cNvSpPr txBox="1"/>
          <p:nvPr/>
        </p:nvSpPr>
        <p:spPr>
          <a:xfrm>
            <a:off x="9009959" y="3778012"/>
            <a:ext cx="8249341" cy="5231262"/>
          </a:xfrm>
          <a:prstGeom prst="rect">
            <a:avLst/>
          </a:prstGeom>
        </p:spPr>
        <p:txBody>
          <a:bodyPr lIns="0" tIns="0" rIns="0" bIns="0" rtlCol="0" anchor="t">
            <a:spAutoFit/>
          </a:bodyPr>
          <a:lstStyle/>
          <a:p>
            <a:pPr>
              <a:lnSpc>
                <a:spcPts val="3766"/>
              </a:lnSpc>
            </a:pPr>
            <a:r>
              <a:rPr lang="en-US" sz="2690">
                <a:solidFill>
                  <a:srgbClr val="000000"/>
                </a:solidFill>
                <a:latin typeface="Canva Sans"/>
              </a:rPr>
              <a:t>Primary way to get an appointment at NHCS is through referrals by General Practitioners (GP).</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GPs refer patients to specialists for further evaluation on serious conditions.</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This has led to serious over-referral rates to specialist centres, including the NHCS</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research found that 7 out of 10 referred patients did not need to see a specialist (Lai, 2021)</a:t>
            </a:r>
          </a:p>
        </p:txBody>
      </p:sp>
      <p:sp>
        <p:nvSpPr>
          <p:cNvPr id="12" name="TextBox 12"/>
          <p:cNvSpPr txBox="1"/>
          <p:nvPr/>
        </p:nvSpPr>
        <p:spPr>
          <a:xfrm>
            <a:off x="16352382" y="9597957"/>
            <a:ext cx="1813836" cy="516352"/>
          </a:xfrm>
          <a:prstGeom prst="rect">
            <a:avLst/>
          </a:prstGeom>
        </p:spPr>
        <p:txBody>
          <a:bodyPr lIns="0" tIns="0" rIns="0" bIns="0" rtlCol="0" anchor="t">
            <a:spAutoFit/>
          </a:bodyPr>
          <a:lstStyle/>
          <a:p>
            <a:pPr algn="ctr">
              <a:lnSpc>
                <a:spcPts val="3990"/>
              </a:lnSpc>
            </a:pPr>
            <a:r>
              <a:rPr lang="en-US" sz="2850">
                <a:solidFill>
                  <a:srgbClr val="000000"/>
                </a:solidFill>
                <a:latin typeface="Canva Sans"/>
              </a:rPr>
              <a:t>Syed Saad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0" y="3820497"/>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9009959" y="3072985"/>
            <a:ext cx="1697158" cy="0"/>
          </a:xfrm>
          <a:prstGeom prst="line">
            <a:avLst/>
          </a:prstGeom>
          <a:ln w="114300" cap="flat">
            <a:solidFill>
              <a:srgbClr val="B20030"/>
            </a:solidFill>
            <a:prstDash val="solid"/>
            <a:headEnd type="none" w="sm" len="sm"/>
            <a:tailEnd type="none" w="sm" len="sm"/>
          </a:ln>
        </p:spPr>
      </p:sp>
      <p:sp>
        <p:nvSpPr>
          <p:cNvPr id="7" name="AutoShape 7"/>
          <p:cNvSpPr/>
          <p:nvPr/>
        </p:nvSpPr>
        <p:spPr>
          <a:xfrm>
            <a:off x="10808786" y="3071719"/>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714102" y="2975131"/>
            <a:ext cx="6769543" cy="4336738"/>
          </a:xfrm>
          <a:prstGeom prst="rect">
            <a:avLst/>
          </a:prstGeom>
        </p:spPr>
      </p:pic>
      <p:sp>
        <p:nvSpPr>
          <p:cNvPr id="9" name="TextBox 9"/>
          <p:cNvSpPr txBox="1"/>
          <p:nvPr/>
        </p:nvSpPr>
        <p:spPr>
          <a:xfrm>
            <a:off x="9009959" y="1998359"/>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Overworked</a:t>
            </a:r>
          </a:p>
        </p:txBody>
      </p:sp>
      <p:sp>
        <p:nvSpPr>
          <p:cNvPr id="10" name="TextBox 10"/>
          <p:cNvSpPr txBox="1"/>
          <p:nvPr/>
        </p:nvSpPr>
        <p:spPr>
          <a:xfrm>
            <a:off x="714102" y="7302344"/>
            <a:ext cx="1112242" cy="124679"/>
          </a:xfrm>
          <a:prstGeom prst="rect">
            <a:avLst/>
          </a:prstGeom>
        </p:spPr>
        <p:txBody>
          <a:bodyPr lIns="0" tIns="0" rIns="0" bIns="0" rtlCol="0" anchor="t">
            <a:spAutoFit/>
          </a:bodyPr>
          <a:lstStyle/>
          <a:p>
            <a:pPr algn="ctr">
              <a:lnSpc>
                <a:spcPts val="1120"/>
              </a:lnSpc>
              <a:spcBef>
                <a:spcPct val="0"/>
              </a:spcBef>
            </a:pPr>
            <a:r>
              <a:rPr lang="en-US" sz="800" spc="-48">
                <a:solidFill>
                  <a:srgbClr val="000000"/>
                </a:solidFill>
                <a:latin typeface="Nourd Bold"/>
              </a:rPr>
              <a:t>Juanmonino/iStockphoto</a:t>
            </a:r>
          </a:p>
        </p:txBody>
      </p:sp>
      <p:sp>
        <p:nvSpPr>
          <p:cNvPr id="11" name="TextBox 11"/>
          <p:cNvSpPr txBox="1"/>
          <p:nvPr/>
        </p:nvSpPr>
        <p:spPr>
          <a:xfrm>
            <a:off x="9009959" y="3778012"/>
            <a:ext cx="8249341" cy="5231262"/>
          </a:xfrm>
          <a:prstGeom prst="rect">
            <a:avLst/>
          </a:prstGeom>
        </p:spPr>
        <p:txBody>
          <a:bodyPr lIns="0" tIns="0" rIns="0" bIns="0" rtlCol="0" anchor="t">
            <a:spAutoFit/>
          </a:bodyPr>
          <a:lstStyle/>
          <a:p>
            <a:pPr>
              <a:lnSpc>
                <a:spcPts val="3766"/>
              </a:lnSpc>
            </a:pPr>
            <a:r>
              <a:rPr lang="en-US" sz="2690">
                <a:solidFill>
                  <a:srgbClr val="000000"/>
                </a:solidFill>
                <a:latin typeface="Canva Sans"/>
              </a:rPr>
              <a:t>Singapore's healthcare workers are severely overworked (CNA, 2022) and are at risk of burnout. </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More staff are quitting due to the increasing fatigue (Straits Times, 2021).</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Singapore only has 2.3 physicians per 1000 people as of 2016 (World Bank).</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NHCS is no exception.</a:t>
            </a:r>
          </a:p>
        </p:txBody>
      </p:sp>
      <p:sp>
        <p:nvSpPr>
          <p:cNvPr id="12" name="TextBox 12"/>
          <p:cNvSpPr txBox="1"/>
          <p:nvPr/>
        </p:nvSpPr>
        <p:spPr>
          <a:xfrm>
            <a:off x="16352382" y="9597957"/>
            <a:ext cx="1813836" cy="516352"/>
          </a:xfrm>
          <a:prstGeom prst="rect">
            <a:avLst/>
          </a:prstGeom>
        </p:spPr>
        <p:txBody>
          <a:bodyPr lIns="0" tIns="0" rIns="0" bIns="0" rtlCol="0" anchor="t">
            <a:spAutoFit/>
          </a:bodyPr>
          <a:lstStyle/>
          <a:p>
            <a:pPr algn="ctr">
              <a:lnSpc>
                <a:spcPts val="3990"/>
              </a:lnSpc>
            </a:pPr>
            <a:r>
              <a:rPr lang="en-US" sz="2850">
                <a:solidFill>
                  <a:srgbClr val="000000"/>
                </a:solidFill>
                <a:latin typeface="Canva Sans"/>
              </a:rPr>
              <a:t>Syed Saad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0" y="3820497"/>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9009959" y="3072985"/>
            <a:ext cx="1697158" cy="0"/>
          </a:xfrm>
          <a:prstGeom prst="line">
            <a:avLst/>
          </a:prstGeom>
          <a:ln w="114300" cap="flat">
            <a:solidFill>
              <a:srgbClr val="B20030"/>
            </a:solidFill>
            <a:prstDash val="solid"/>
            <a:headEnd type="none" w="sm" len="sm"/>
            <a:tailEnd type="none" w="sm" len="sm"/>
          </a:ln>
        </p:spPr>
      </p:sp>
      <p:sp>
        <p:nvSpPr>
          <p:cNvPr id="7" name="AutoShape 7"/>
          <p:cNvSpPr/>
          <p:nvPr/>
        </p:nvSpPr>
        <p:spPr>
          <a:xfrm>
            <a:off x="10808786" y="3071719"/>
            <a:ext cx="1281098" cy="0"/>
          </a:xfrm>
          <a:prstGeom prst="line">
            <a:avLst/>
          </a:prstGeom>
          <a:ln w="114300" cap="flat">
            <a:solidFill>
              <a:srgbClr val="B20030"/>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323909" y="2345200"/>
            <a:ext cx="7873837" cy="5596600"/>
          </a:xfrm>
          <a:prstGeom prst="rect">
            <a:avLst/>
          </a:prstGeom>
        </p:spPr>
      </p:pic>
      <p:sp>
        <p:nvSpPr>
          <p:cNvPr id="9" name="TextBox 9"/>
          <p:cNvSpPr txBox="1"/>
          <p:nvPr/>
        </p:nvSpPr>
        <p:spPr>
          <a:xfrm>
            <a:off x="9009959" y="1998359"/>
            <a:ext cx="6522308"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Overloaded</a:t>
            </a:r>
          </a:p>
        </p:txBody>
      </p:sp>
      <p:sp>
        <p:nvSpPr>
          <p:cNvPr id="10" name="TextBox 10"/>
          <p:cNvSpPr txBox="1"/>
          <p:nvPr/>
        </p:nvSpPr>
        <p:spPr>
          <a:xfrm>
            <a:off x="323909" y="7932275"/>
            <a:ext cx="1323529" cy="139065"/>
          </a:xfrm>
          <a:prstGeom prst="rect">
            <a:avLst/>
          </a:prstGeom>
        </p:spPr>
        <p:txBody>
          <a:bodyPr lIns="0" tIns="0" rIns="0" bIns="0" rtlCol="0" anchor="t">
            <a:spAutoFit/>
          </a:bodyPr>
          <a:lstStyle/>
          <a:p>
            <a:pPr algn="ctr">
              <a:lnSpc>
                <a:spcPts val="1260"/>
              </a:lnSpc>
              <a:spcBef>
                <a:spcPct val="0"/>
              </a:spcBef>
            </a:pPr>
            <a:r>
              <a:rPr lang="en-US" sz="900" spc="-53">
                <a:solidFill>
                  <a:srgbClr val="000000"/>
                </a:solidFill>
                <a:latin typeface="Nourd Bold"/>
              </a:rPr>
              <a:t>Getty Images/iStockphoto</a:t>
            </a:r>
          </a:p>
        </p:txBody>
      </p:sp>
      <p:sp>
        <p:nvSpPr>
          <p:cNvPr id="11" name="TextBox 11"/>
          <p:cNvSpPr txBox="1"/>
          <p:nvPr/>
        </p:nvSpPr>
        <p:spPr>
          <a:xfrm>
            <a:off x="9009959" y="3778012"/>
            <a:ext cx="8249341" cy="5706117"/>
          </a:xfrm>
          <a:prstGeom prst="rect">
            <a:avLst/>
          </a:prstGeom>
        </p:spPr>
        <p:txBody>
          <a:bodyPr lIns="0" tIns="0" rIns="0" bIns="0" rtlCol="0" anchor="t">
            <a:spAutoFit/>
          </a:bodyPr>
          <a:lstStyle/>
          <a:p>
            <a:pPr>
              <a:lnSpc>
                <a:spcPts val="3766"/>
              </a:lnSpc>
            </a:pPr>
            <a:r>
              <a:rPr lang="en-US" sz="2690">
                <a:solidFill>
                  <a:srgbClr val="000000"/>
                </a:solidFill>
                <a:latin typeface="Canva Sans"/>
              </a:rPr>
              <a:t>These issues have caused the NHCS to be overloaded.</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Longer waiting times for patients from 4-6 weeks (Tan, 2020).</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Doctors and staff would be more preoccupied with other duties.</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Fewer resources for each patient.</a:t>
            </a:r>
          </a:p>
          <a:p>
            <a:pPr>
              <a:lnSpc>
                <a:spcPts val="3766"/>
              </a:lnSpc>
            </a:pPr>
            <a:endParaRPr lang="en-US" sz="2690">
              <a:solidFill>
                <a:srgbClr val="000000"/>
              </a:solidFill>
              <a:latin typeface="Canva Sans"/>
            </a:endParaRPr>
          </a:p>
          <a:p>
            <a:pPr>
              <a:lnSpc>
                <a:spcPts val="3766"/>
              </a:lnSpc>
            </a:pPr>
            <a:r>
              <a:rPr lang="en-US" sz="2690">
                <a:solidFill>
                  <a:srgbClr val="000000"/>
                </a:solidFill>
                <a:latin typeface="Canva Sans"/>
              </a:rPr>
              <a:t>Leads to an overall decrease in quality of care.</a:t>
            </a:r>
          </a:p>
        </p:txBody>
      </p:sp>
      <p:sp>
        <p:nvSpPr>
          <p:cNvPr id="12" name="TextBox 12"/>
          <p:cNvSpPr txBox="1"/>
          <p:nvPr/>
        </p:nvSpPr>
        <p:spPr>
          <a:xfrm>
            <a:off x="16352382" y="9597957"/>
            <a:ext cx="1813836" cy="516352"/>
          </a:xfrm>
          <a:prstGeom prst="rect">
            <a:avLst/>
          </a:prstGeom>
        </p:spPr>
        <p:txBody>
          <a:bodyPr lIns="0" tIns="0" rIns="0" bIns="0" rtlCol="0" anchor="t">
            <a:spAutoFit/>
          </a:bodyPr>
          <a:lstStyle/>
          <a:p>
            <a:pPr algn="ctr">
              <a:lnSpc>
                <a:spcPts val="3990"/>
              </a:lnSpc>
            </a:pPr>
            <a:r>
              <a:rPr lang="en-US" sz="2850">
                <a:solidFill>
                  <a:srgbClr val="000000"/>
                </a:solidFill>
                <a:latin typeface="Canva Sans"/>
              </a:rPr>
              <a:t>Syed Saad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50159" y="9601200"/>
            <a:ext cx="8637841" cy="685796"/>
            <a:chOff x="0" y="0"/>
            <a:chExt cx="2274987" cy="812800"/>
          </a:xfrm>
        </p:grpSpPr>
        <p:sp>
          <p:nvSpPr>
            <p:cNvPr id="3" name="Freeform 3"/>
            <p:cNvSpPr/>
            <p:nvPr/>
          </p:nvSpPr>
          <p:spPr>
            <a:xfrm>
              <a:off x="0" y="0"/>
              <a:ext cx="2274987" cy="812800"/>
            </a:xfrm>
            <a:custGeom>
              <a:avLst/>
              <a:gdLst/>
              <a:ahLst/>
              <a:cxnLst/>
              <a:rect l="l" t="t" r="r" b="b"/>
              <a:pathLst>
                <a:path w="2274987" h="812800">
                  <a:moveTo>
                    <a:pt x="0" y="0"/>
                  </a:moveTo>
                  <a:lnTo>
                    <a:pt x="2274987" y="0"/>
                  </a:lnTo>
                  <a:lnTo>
                    <a:pt x="2274987" y="812800"/>
                  </a:lnTo>
                  <a:lnTo>
                    <a:pt x="0" y="812800"/>
                  </a:lnTo>
                  <a:close/>
                </a:path>
              </a:pathLst>
            </a:custGeom>
            <a:solidFill>
              <a:srgbClr val="B20030"/>
            </a:solidFill>
          </p:spPr>
          <p:txBody>
            <a:bodyPr/>
            <a:lstStyle/>
            <a:p>
              <a:endParaRPr lang="en-US"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2148054" y="8647618"/>
            <a:ext cx="3756545" cy="0"/>
          </a:xfrm>
          <a:prstGeom prst="line">
            <a:avLst/>
          </a:prstGeom>
          <a:ln w="38100" cap="flat">
            <a:solidFill>
              <a:srgbClr val="B20030"/>
            </a:solidFill>
            <a:prstDash val="solid"/>
            <a:headEnd type="none" w="sm" len="sm"/>
            <a:tailEnd type="none" w="sm" len="sm"/>
          </a:ln>
        </p:spPr>
      </p:sp>
      <p:sp>
        <p:nvSpPr>
          <p:cNvPr id="6" name="AutoShape 6"/>
          <p:cNvSpPr/>
          <p:nvPr/>
        </p:nvSpPr>
        <p:spPr>
          <a:xfrm>
            <a:off x="737294" y="1657350"/>
            <a:ext cx="2894379" cy="0"/>
          </a:xfrm>
          <a:prstGeom prst="line">
            <a:avLst/>
          </a:prstGeom>
          <a:ln w="114300" cap="flat">
            <a:solidFill>
              <a:srgbClr val="B20030"/>
            </a:solidFill>
            <a:prstDash val="solid"/>
            <a:headEnd type="none" w="sm" len="sm"/>
            <a:tailEnd type="none" w="sm" len="sm"/>
          </a:ln>
        </p:spPr>
      </p:sp>
      <p:sp>
        <p:nvSpPr>
          <p:cNvPr id="7" name="AutoShape 7"/>
          <p:cNvSpPr/>
          <p:nvPr/>
        </p:nvSpPr>
        <p:spPr>
          <a:xfrm>
            <a:off x="3953854" y="1657350"/>
            <a:ext cx="1281098" cy="0"/>
          </a:xfrm>
          <a:prstGeom prst="line">
            <a:avLst/>
          </a:prstGeom>
          <a:ln w="114300" cap="flat">
            <a:solidFill>
              <a:srgbClr val="B20030"/>
            </a:solidFill>
            <a:prstDash val="solid"/>
            <a:headEnd type="none" w="sm" len="sm"/>
            <a:tailEnd type="none" w="sm" len="sm"/>
          </a:ln>
        </p:spPr>
      </p:sp>
      <p:sp>
        <p:nvSpPr>
          <p:cNvPr id="8" name="TextBox 8"/>
          <p:cNvSpPr txBox="1"/>
          <p:nvPr/>
        </p:nvSpPr>
        <p:spPr>
          <a:xfrm>
            <a:off x="737294" y="630371"/>
            <a:ext cx="11292475" cy="854074"/>
          </a:xfrm>
          <a:prstGeom prst="rect">
            <a:avLst/>
          </a:prstGeom>
        </p:spPr>
        <p:txBody>
          <a:bodyPr lIns="0" tIns="0" rIns="0" bIns="0" rtlCol="0" anchor="t">
            <a:spAutoFit/>
          </a:bodyPr>
          <a:lstStyle/>
          <a:p>
            <a:pPr>
              <a:lnSpc>
                <a:spcPts val="7000"/>
              </a:lnSpc>
            </a:pPr>
            <a:r>
              <a:rPr lang="en-US" sz="5000" spc="-300">
                <a:solidFill>
                  <a:srgbClr val="000000"/>
                </a:solidFill>
                <a:latin typeface="Nourd Bold"/>
              </a:rPr>
              <a:t>Business Opportunity and Hypothesis</a:t>
            </a:r>
          </a:p>
        </p:txBody>
      </p:sp>
      <p:sp>
        <p:nvSpPr>
          <p:cNvPr id="9" name="TextBox 9"/>
          <p:cNvSpPr txBox="1"/>
          <p:nvPr/>
        </p:nvSpPr>
        <p:spPr>
          <a:xfrm>
            <a:off x="2257690" y="4625444"/>
            <a:ext cx="12872913" cy="959912"/>
          </a:xfrm>
          <a:prstGeom prst="rect">
            <a:avLst/>
          </a:prstGeom>
        </p:spPr>
        <p:txBody>
          <a:bodyPr lIns="0" tIns="0" rIns="0" bIns="0" rtlCol="0" anchor="t">
            <a:spAutoFit/>
          </a:bodyPr>
          <a:lstStyle/>
          <a:p>
            <a:pPr marL="584695" lvl="1" indent="-292347">
              <a:lnSpc>
                <a:spcPts val="3791"/>
              </a:lnSpc>
              <a:spcBef>
                <a:spcPct val="0"/>
              </a:spcBef>
              <a:buFont typeface="Arial"/>
              <a:buChar char="•"/>
            </a:pPr>
            <a:r>
              <a:rPr lang="en-US" sz="2708">
                <a:solidFill>
                  <a:srgbClr val="000000"/>
                </a:solidFill>
                <a:latin typeface="Canva Sans"/>
              </a:rPr>
              <a:t>The problems faced by NHCS has the potential to be solved by machine learning</a:t>
            </a:r>
          </a:p>
        </p:txBody>
      </p:sp>
      <p:sp>
        <p:nvSpPr>
          <p:cNvPr id="10" name="TextBox 10"/>
          <p:cNvSpPr txBox="1"/>
          <p:nvPr/>
        </p:nvSpPr>
        <p:spPr>
          <a:xfrm>
            <a:off x="2314936" y="5824394"/>
            <a:ext cx="12872913" cy="959912"/>
          </a:xfrm>
          <a:prstGeom prst="rect">
            <a:avLst/>
          </a:prstGeom>
        </p:spPr>
        <p:txBody>
          <a:bodyPr lIns="0" tIns="0" rIns="0" bIns="0" rtlCol="0" anchor="t">
            <a:spAutoFit/>
          </a:bodyPr>
          <a:lstStyle/>
          <a:p>
            <a:pPr marL="584695" lvl="1" indent="-292347">
              <a:lnSpc>
                <a:spcPts val="3791"/>
              </a:lnSpc>
              <a:spcBef>
                <a:spcPct val="0"/>
              </a:spcBef>
              <a:buFont typeface="Arial"/>
              <a:buChar char="•"/>
            </a:pPr>
            <a:r>
              <a:rPr lang="en-US" sz="2708">
                <a:solidFill>
                  <a:srgbClr val="000000"/>
                </a:solidFill>
                <a:latin typeface="Canva Sans"/>
              </a:rPr>
              <a:t>Solving these problems will lead to cost-savings, higher morale, better care</a:t>
            </a:r>
          </a:p>
        </p:txBody>
      </p:sp>
      <p:sp>
        <p:nvSpPr>
          <p:cNvPr id="11" name="TextBox 11"/>
          <p:cNvSpPr txBox="1"/>
          <p:nvPr/>
        </p:nvSpPr>
        <p:spPr>
          <a:xfrm>
            <a:off x="2314936" y="3305436"/>
            <a:ext cx="11711390" cy="959912"/>
          </a:xfrm>
          <a:prstGeom prst="rect">
            <a:avLst/>
          </a:prstGeom>
        </p:spPr>
        <p:txBody>
          <a:bodyPr lIns="0" tIns="0" rIns="0" bIns="0" rtlCol="0" anchor="t">
            <a:spAutoFit/>
          </a:bodyPr>
          <a:lstStyle/>
          <a:p>
            <a:pPr marL="584695" lvl="1" indent="-292347">
              <a:lnSpc>
                <a:spcPts val="3791"/>
              </a:lnSpc>
              <a:buFont typeface="Arial"/>
              <a:buChar char="•"/>
            </a:pPr>
            <a:r>
              <a:rPr lang="en-US" sz="2708">
                <a:solidFill>
                  <a:srgbClr val="000000"/>
                </a:solidFill>
                <a:latin typeface="Canva Sans"/>
              </a:rPr>
              <a:t>Machine learning has the ability to analyse large amounts of data to observe trends, discover new insights, and classify data</a:t>
            </a:r>
          </a:p>
        </p:txBody>
      </p:sp>
      <p:sp>
        <p:nvSpPr>
          <p:cNvPr id="12" name="AutoShape 12"/>
          <p:cNvSpPr/>
          <p:nvPr/>
        </p:nvSpPr>
        <p:spPr>
          <a:xfrm rot="5400000">
            <a:off x="14733842" y="6449962"/>
            <a:ext cx="3351718" cy="0"/>
          </a:xfrm>
          <a:prstGeom prst="line">
            <a:avLst/>
          </a:prstGeom>
          <a:ln w="38100" cap="flat">
            <a:solidFill>
              <a:srgbClr val="B20030"/>
            </a:solidFill>
            <a:prstDash val="solid"/>
            <a:headEnd type="none" w="sm" len="sm"/>
            <a:tailEnd type="none" w="sm" len="sm"/>
          </a:ln>
        </p:spPr>
      </p:sp>
      <p:sp>
        <p:nvSpPr>
          <p:cNvPr id="13" name="TextBox 13"/>
          <p:cNvSpPr txBox="1"/>
          <p:nvPr/>
        </p:nvSpPr>
        <p:spPr>
          <a:xfrm>
            <a:off x="2257690" y="7023343"/>
            <a:ext cx="12415713" cy="959912"/>
          </a:xfrm>
          <a:prstGeom prst="rect">
            <a:avLst/>
          </a:prstGeom>
        </p:spPr>
        <p:txBody>
          <a:bodyPr lIns="0" tIns="0" rIns="0" bIns="0" rtlCol="0" anchor="t">
            <a:spAutoFit/>
          </a:bodyPr>
          <a:lstStyle/>
          <a:p>
            <a:pPr marL="584695" lvl="1" indent="-292347">
              <a:lnSpc>
                <a:spcPts val="3791"/>
              </a:lnSpc>
              <a:spcBef>
                <a:spcPct val="0"/>
              </a:spcBef>
              <a:buFont typeface="Arial"/>
              <a:buChar char="•"/>
            </a:pPr>
            <a:r>
              <a:rPr lang="en-US" sz="2708">
                <a:solidFill>
                  <a:srgbClr val="000000"/>
                </a:solidFill>
                <a:latin typeface="Canva Sans"/>
              </a:rPr>
              <a:t>NHCS' reputation as the leader in cardiovascular care would be solidified in the region and even worldwide</a:t>
            </a:r>
          </a:p>
        </p:txBody>
      </p:sp>
      <p:sp>
        <p:nvSpPr>
          <p:cNvPr id="14" name="TextBox 14"/>
          <p:cNvSpPr txBox="1"/>
          <p:nvPr/>
        </p:nvSpPr>
        <p:spPr>
          <a:xfrm>
            <a:off x="16401680" y="9685922"/>
            <a:ext cx="1813836" cy="516352"/>
          </a:xfrm>
          <a:prstGeom prst="rect">
            <a:avLst/>
          </a:prstGeom>
        </p:spPr>
        <p:txBody>
          <a:bodyPr lIns="0" tIns="0" rIns="0" bIns="0" rtlCol="0" anchor="t">
            <a:spAutoFit/>
          </a:bodyPr>
          <a:lstStyle/>
          <a:p>
            <a:pPr algn="ctr">
              <a:lnSpc>
                <a:spcPts val="3990"/>
              </a:lnSpc>
            </a:pPr>
            <a:r>
              <a:rPr lang="en-US" sz="2850" dirty="0">
                <a:solidFill>
                  <a:srgbClr val="000000"/>
                </a:solidFill>
                <a:latin typeface="Canva Sans"/>
              </a:rPr>
              <a:t>Syed Saad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90254" y="3600450"/>
            <a:ext cx="8197746" cy="3086100"/>
            <a:chOff x="0" y="0"/>
            <a:chExt cx="2159077" cy="812800"/>
          </a:xfrm>
        </p:grpSpPr>
        <p:sp>
          <p:nvSpPr>
            <p:cNvPr id="4" name="Freeform 4"/>
            <p:cNvSpPr/>
            <p:nvPr/>
          </p:nvSpPr>
          <p:spPr>
            <a:xfrm>
              <a:off x="0" y="0"/>
              <a:ext cx="2159077" cy="812800"/>
            </a:xfrm>
            <a:custGeom>
              <a:avLst/>
              <a:gdLst/>
              <a:ahLst/>
              <a:cxnLst/>
              <a:rect l="l" t="t" r="r" b="b"/>
              <a:pathLst>
                <a:path w="2159077" h="812800">
                  <a:moveTo>
                    <a:pt x="0" y="0"/>
                  </a:moveTo>
                  <a:lnTo>
                    <a:pt x="2159077" y="0"/>
                  </a:lnTo>
                  <a:lnTo>
                    <a:pt x="2159077" y="812800"/>
                  </a:lnTo>
                  <a:lnTo>
                    <a:pt x="0" y="812800"/>
                  </a:lnTo>
                  <a:close/>
                </a:path>
              </a:pathLst>
            </a:custGeom>
            <a:solidFill>
              <a:srgbClr val="B2003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6" name="AutoShape 6"/>
          <p:cNvSpPr/>
          <p:nvPr/>
        </p:nvSpPr>
        <p:spPr>
          <a:xfrm>
            <a:off x="8019820" y="8366870"/>
            <a:ext cx="1889697" cy="0"/>
          </a:xfrm>
          <a:prstGeom prst="line">
            <a:avLst/>
          </a:prstGeom>
          <a:ln w="38100" cap="flat">
            <a:solidFill>
              <a:srgbClr val="B20030"/>
            </a:solidFill>
            <a:prstDash val="solid"/>
            <a:headEnd type="none" w="sm" len="sm"/>
            <a:tailEnd type="none" w="sm" len="sm"/>
          </a:ln>
        </p:spPr>
      </p:sp>
      <p:sp>
        <p:nvSpPr>
          <p:cNvPr id="7" name="AutoShape 7"/>
          <p:cNvSpPr/>
          <p:nvPr/>
        </p:nvSpPr>
        <p:spPr>
          <a:xfrm rot="-5399999">
            <a:off x="7174898" y="7521947"/>
            <a:ext cx="1708895" cy="0"/>
          </a:xfrm>
          <a:prstGeom prst="line">
            <a:avLst/>
          </a:prstGeom>
          <a:ln w="38100" cap="flat">
            <a:solidFill>
              <a:srgbClr val="B20030"/>
            </a:solidFill>
            <a:prstDash val="solid"/>
            <a:headEnd type="none" w="sm" len="sm"/>
            <a:tailEnd type="none" w="sm" len="sm"/>
          </a:ln>
        </p:spPr>
      </p:sp>
      <p:sp>
        <p:nvSpPr>
          <p:cNvPr id="8" name="AutoShape 8"/>
          <p:cNvSpPr/>
          <p:nvPr/>
        </p:nvSpPr>
        <p:spPr>
          <a:xfrm>
            <a:off x="1028700" y="3915562"/>
            <a:ext cx="2035678" cy="0"/>
          </a:xfrm>
          <a:prstGeom prst="line">
            <a:avLst/>
          </a:prstGeom>
          <a:ln w="114300" cap="flat">
            <a:solidFill>
              <a:srgbClr val="B20030"/>
            </a:solidFill>
            <a:prstDash val="solid"/>
            <a:headEnd type="none" w="sm" len="sm"/>
            <a:tailEnd type="none" w="sm" len="sm"/>
          </a:ln>
        </p:spPr>
      </p:sp>
      <p:sp>
        <p:nvSpPr>
          <p:cNvPr id="9" name="AutoShape 9"/>
          <p:cNvSpPr/>
          <p:nvPr/>
        </p:nvSpPr>
        <p:spPr>
          <a:xfrm>
            <a:off x="3170682" y="3914296"/>
            <a:ext cx="1281098" cy="0"/>
          </a:xfrm>
          <a:prstGeom prst="line">
            <a:avLst/>
          </a:prstGeom>
          <a:ln w="114300" cap="flat">
            <a:solidFill>
              <a:srgbClr val="B20030"/>
            </a:solidFill>
            <a:prstDash val="solid"/>
            <a:headEnd type="none" w="sm" len="sm"/>
            <a:tailEnd type="none" w="sm" len="sm"/>
          </a:ln>
        </p:spPr>
      </p:sp>
      <p:sp>
        <p:nvSpPr>
          <p:cNvPr id="10" name="TextBox 10"/>
          <p:cNvSpPr txBox="1"/>
          <p:nvPr/>
        </p:nvSpPr>
        <p:spPr>
          <a:xfrm>
            <a:off x="1028700" y="2837971"/>
            <a:ext cx="8346615" cy="1028700"/>
          </a:xfrm>
          <a:prstGeom prst="rect">
            <a:avLst/>
          </a:prstGeom>
        </p:spPr>
        <p:txBody>
          <a:bodyPr lIns="0" tIns="0" rIns="0" bIns="0" rtlCol="0" anchor="t">
            <a:spAutoFit/>
          </a:bodyPr>
          <a:lstStyle/>
          <a:p>
            <a:pPr>
              <a:lnSpc>
                <a:spcPts val="8400"/>
              </a:lnSpc>
            </a:pPr>
            <a:r>
              <a:rPr lang="en-US" sz="6000" spc="-359">
                <a:solidFill>
                  <a:srgbClr val="000000"/>
                </a:solidFill>
                <a:latin typeface="Nourd Bold"/>
              </a:rPr>
              <a:t>Framingham Risk Score</a:t>
            </a:r>
          </a:p>
        </p:txBody>
      </p:sp>
      <p:sp>
        <p:nvSpPr>
          <p:cNvPr id="11" name="TextBox 11"/>
          <p:cNvSpPr txBox="1"/>
          <p:nvPr/>
        </p:nvSpPr>
        <p:spPr>
          <a:xfrm>
            <a:off x="1028700" y="4612484"/>
            <a:ext cx="6577060" cy="2865374"/>
          </a:xfrm>
          <a:prstGeom prst="rect">
            <a:avLst/>
          </a:prstGeom>
        </p:spPr>
        <p:txBody>
          <a:bodyPr lIns="0" tIns="0" rIns="0" bIns="0" rtlCol="0" anchor="t">
            <a:spAutoFit/>
          </a:bodyPr>
          <a:lstStyle/>
          <a:p>
            <a:pPr algn="just">
              <a:lnSpc>
                <a:spcPts val="3766"/>
              </a:lnSpc>
            </a:pPr>
            <a:r>
              <a:rPr lang="en-US" sz="2690">
                <a:solidFill>
                  <a:srgbClr val="000000"/>
                </a:solidFill>
                <a:latin typeface="Canva Sans"/>
              </a:rPr>
              <a:t>Simple excel calculator to allow GPs to calculate a patient's estimated 10-year risk of developing heart disease.</a:t>
            </a:r>
          </a:p>
          <a:p>
            <a:pPr algn="just">
              <a:lnSpc>
                <a:spcPts val="3766"/>
              </a:lnSpc>
            </a:pPr>
            <a:endParaRPr lang="en-US" sz="2690">
              <a:solidFill>
                <a:srgbClr val="000000"/>
              </a:solidFill>
              <a:latin typeface="Canva Sans"/>
            </a:endParaRPr>
          </a:p>
          <a:p>
            <a:pPr algn="just">
              <a:lnSpc>
                <a:spcPts val="3766"/>
              </a:lnSpc>
            </a:pPr>
            <a:r>
              <a:rPr lang="en-US" sz="2690">
                <a:solidFill>
                  <a:srgbClr val="000000"/>
                </a:solidFill>
                <a:latin typeface="Canva Sans"/>
              </a:rPr>
              <a:t>GPs will refer patients to NHCS based on their Framingham Risk Score.</a:t>
            </a:r>
          </a:p>
        </p:txBody>
      </p:sp>
      <p:pic>
        <p:nvPicPr>
          <p:cNvPr id="12" name="Picture 12"/>
          <p:cNvPicPr>
            <a:picLocks noChangeAspect="1"/>
          </p:cNvPicPr>
          <p:nvPr/>
        </p:nvPicPr>
        <p:blipFill>
          <a:blip r:embed="rId3"/>
          <a:srcRect/>
          <a:stretch>
            <a:fillRect/>
          </a:stretch>
        </p:blipFill>
        <p:spPr>
          <a:xfrm>
            <a:off x="8309343" y="4076563"/>
            <a:ext cx="9632199" cy="4013416"/>
          </a:xfrm>
          <a:prstGeom prst="rect">
            <a:avLst/>
          </a:prstGeom>
        </p:spPr>
      </p:pic>
      <p:sp>
        <p:nvSpPr>
          <p:cNvPr id="13" name="TextBox 13"/>
          <p:cNvSpPr txBox="1"/>
          <p:nvPr/>
        </p:nvSpPr>
        <p:spPr>
          <a:xfrm>
            <a:off x="15995340" y="9647010"/>
            <a:ext cx="2292660" cy="438785"/>
          </a:xfrm>
          <a:prstGeom prst="rect">
            <a:avLst/>
          </a:prstGeom>
        </p:spPr>
        <p:txBody>
          <a:bodyPr lIns="0" tIns="0" rIns="0" bIns="0" rtlCol="0" anchor="t">
            <a:spAutoFit/>
          </a:bodyPr>
          <a:lstStyle/>
          <a:p>
            <a:pPr algn="ctr">
              <a:lnSpc>
                <a:spcPts val="3640"/>
              </a:lnSpc>
              <a:spcBef>
                <a:spcPct val="0"/>
              </a:spcBef>
            </a:pPr>
            <a:r>
              <a:rPr lang="en-US" sz="2600" spc="-156">
                <a:solidFill>
                  <a:srgbClr val="000000"/>
                </a:solidFill>
                <a:latin typeface="Nourd Bold"/>
              </a:rPr>
              <a:t>Shermaine Ng</a:t>
            </a:r>
          </a:p>
        </p:txBody>
      </p:sp>
      <p:grpSp>
        <p:nvGrpSpPr>
          <p:cNvPr id="14" name="Group 14"/>
          <p:cNvGrpSpPr/>
          <p:nvPr/>
        </p:nvGrpSpPr>
        <p:grpSpPr>
          <a:xfrm>
            <a:off x="0" y="0"/>
            <a:ext cx="18288000" cy="2227468"/>
            <a:chOff x="0" y="0"/>
            <a:chExt cx="4816593" cy="586658"/>
          </a:xfrm>
        </p:grpSpPr>
        <p:sp>
          <p:nvSpPr>
            <p:cNvPr id="15" name="Freeform 15"/>
            <p:cNvSpPr/>
            <p:nvPr/>
          </p:nvSpPr>
          <p:spPr>
            <a:xfrm>
              <a:off x="0" y="0"/>
              <a:ext cx="4816592" cy="586658"/>
            </a:xfrm>
            <a:custGeom>
              <a:avLst/>
              <a:gdLst/>
              <a:ahLst/>
              <a:cxnLst/>
              <a:rect l="l" t="t" r="r" b="b"/>
              <a:pathLst>
                <a:path w="4816592" h="586658">
                  <a:moveTo>
                    <a:pt x="0" y="0"/>
                  </a:moveTo>
                  <a:lnTo>
                    <a:pt x="4816592" y="0"/>
                  </a:lnTo>
                  <a:lnTo>
                    <a:pt x="4816592" y="586658"/>
                  </a:lnTo>
                  <a:lnTo>
                    <a:pt x="0" y="586658"/>
                  </a:lnTo>
                  <a:close/>
                </a:path>
              </a:pathLst>
            </a:custGeom>
            <a:solidFill>
              <a:srgbClr val="B20030"/>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640"/>
                </a:lnSpc>
              </a:pPr>
              <a:endParaRPr/>
            </a:p>
          </p:txBody>
        </p:sp>
      </p:grpSp>
      <p:sp>
        <p:nvSpPr>
          <p:cNvPr id="17" name="TextBox 17"/>
          <p:cNvSpPr txBox="1"/>
          <p:nvPr/>
        </p:nvSpPr>
        <p:spPr>
          <a:xfrm>
            <a:off x="4970693" y="457200"/>
            <a:ext cx="8346615" cy="1028700"/>
          </a:xfrm>
          <a:prstGeom prst="rect">
            <a:avLst/>
          </a:prstGeom>
        </p:spPr>
        <p:txBody>
          <a:bodyPr lIns="0" tIns="0" rIns="0" bIns="0" rtlCol="0" anchor="t">
            <a:spAutoFit/>
          </a:bodyPr>
          <a:lstStyle/>
          <a:p>
            <a:pPr algn="ctr">
              <a:lnSpc>
                <a:spcPts val="8400"/>
              </a:lnSpc>
            </a:pPr>
            <a:r>
              <a:rPr lang="en-US" sz="6000" spc="-359">
                <a:solidFill>
                  <a:srgbClr val="F9FAFA"/>
                </a:solidFill>
                <a:latin typeface="Nourd Bold"/>
              </a:rPr>
              <a:t>Current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1566</Words>
  <Application>Microsoft Macintosh PowerPoint</Application>
  <PresentationFormat>Custom</PresentationFormat>
  <Paragraphs>255</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Nourd Bold Bold</vt:lpstr>
      <vt:lpstr>Nourd Light Bold</vt:lpstr>
      <vt:lpstr>Nourd Bold</vt:lpstr>
      <vt:lpstr>Canva Sans</vt:lpstr>
      <vt:lpstr>Nourd Light</vt:lpstr>
      <vt:lpstr>Canva Sans Bold</vt:lpstr>
      <vt:lpstr>Calibri</vt:lpstr>
      <vt:lpstr>Nourd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BC2406 Presentation Slides</dc:title>
  <cp:lastModifiedBy>#JAVIER TAN#</cp:lastModifiedBy>
  <cp:revision>2</cp:revision>
  <dcterms:created xsi:type="dcterms:W3CDTF">2006-08-16T00:00:00Z</dcterms:created>
  <dcterms:modified xsi:type="dcterms:W3CDTF">2022-10-29T13:27:24Z</dcterms:modified>
  <dc:identifier>DAFP-oBl2bQ</dc:identifier>
</cp:coreProperties>
</file>